
<file path=[Content_Types].xml><?xml version="1.0" encoding="utf-8"?>
<Types xmlns="http://schemas.openxmlformats.org/package/2006/content-types">
  <Default Extension="bin" ContentType="application/vnd.openxmlformats-officedocument.oleObject"/>
  <Default Extension="wmf" ContentType="image/x-wmf"/>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405" r:id="rId1"/>
  </p:sldMasterIdLst>
  <p:notesMasterIdLst>
    <p:notesMasterId r:id="rId42"/>
  </p:notesMasterIdLst>
  <p:sldIdLst>
    <p:sldId id="356" r:id="rId2"/>
    <p:sldId id="357" r:id="rId3"/>
    <p:sldId id="352" r:id="rId4"/>
    <p:sldId id="346" r:id="rId5"/>
    <p:sldId id="347" r:id="rId6"/>
    <p:sldId id="348" r:id="rId7"/>
    <p:sldId id="349" r:id="rId8"/>
    <p:sldId id="350" r:id="rId9"/>
    <p:sldId id="351" r:id="rId10"/>
    <p:sldId id="300" r:id="rId11"/>
    <p:sldId id="258" r:id="rId12"/>
    <p:sldId id="340" r:id="rId13"/>
    <p:sldId id="341" r:id="rId14"/>
    <p:sldId id="342" r:id="rId15"/>
    <p:sldId id="343" r:id="rId16"/>
    <p:sldId id="344" r:id="rId17"/>
    <p:sldId id="259" r:id="rId18"/>
    <p:sldId id="268" r:id="rId19"/>
    <p:sldId id="306" r:id="rId20"/>
    <p:sldId id="307" r:id="rId21"/>
    <p:sldId id="308" r:id="rId22"/>
    <p:sldId id="309" r:id="rId23"/>
    <p:sldId id="310" r:id="rId24"/>
    <p:sldId id="311" r:id="rId25"/>
    <p:sldId id="302" r:id="rId26"/>
    <p:sldId id="279" r:id="rId27"/>
    <p:sldId id="318" r:id="rId28"/>
    <p:sldId id="280" r:id="rId29"/>
    <p:sldId id="281" r:id="rId30"/>
    <p:sldId id="282" r:id="rId31"/>
    <p:sldId id="289" r:id="rId32"/>
    <p:sldId id="324" r:id="rId33"/>
    <p:sldId id="291" r:id="rId34"/>
    <p:sldId id="325" r:id="rId35"/>
    <p:sldId id="326" r:id="rId36"/>
    <p:sldId id="327" r:id="rId37"/>
    <p:sldId id="328" r:id="rId38"/>
    <p:sldId id="329" r:id="rId39"/>
    <p:sldId id="330" r:id="rId40"/>
    <p:sldId id="331" r:id="rId4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7062" autoAdjust="0"/>
    <p:restoredTop sz="94660"/>
  </p:normalViewPr>
  <p:slideViewPr>
    <p:cSldViewPr>
      <p:cViewPr varScale="1">
        <p:scale>
          <a:sx n="83" d="100"/>
          <a:sy n="83" d="100"/>
        </p:scale>
        <p:origin x="893" y="6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9.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id-ID"/>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299D65F5-769B-4C60-821B-70F5F2BCA343}" type="datetimeFigureOut">
              <a:rPr lang="id-ID"/>
              <a:pPr>
                <a:defRPr/>
              </a:pPr>
              <a:t>30/10/2022</a:t>
            </a:fld>
            <a:endParaRPr lang="id-ID"/>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id-ID"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id-ID"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id-ID"/>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CF894D3B-C927-49F9-B919-2AD172213004}" type="slidenum">
              <a:rPr lang="id-ID" altLang="en-US"/>
              <a:pPr/>
              <a:t>‹#›</a:t>
            </a:fld>
            <a:endParaRPr lang="id-ID"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89CD6DCA-6757-4CE6-B54B-FF768A644664}" type="slidenum">
              <a:rPr lang="en-US" altLang="en-US">
                <a:latin typeface="Calibri" panose="020F0502020204030204" pitchFamily="34" charset="0"/>
              </a:rPr>
              <a:pPr eaLnBrk="1" hangingPunct="1"/>
              <a:t>10</a:t>
            </a:fld>
            <a:endParaRPr lang="en-US" altLang="en-US">
              <a:latin typeface="Calibri" panose="020F0502020204030204" pitchFamily="34" charset="0"/>
            </a:endParaRPr>
          </a:p>
        </p:txBody>
      </p:sp>
      <p:sp>
        <p:nvSpPr>
          <p:cNvPr id="788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88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id-ID"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98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id-ID" altLang="en-US" smtClean="0"/>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BA8633E2-5A63-4CF1-B3BB-90204C8CA1A0}" type="slidenum">
              <a:rPr lang="id-ID" altLang="en-US">
                <a:latin typeface="Calibri" panose="020F0502020204030204" pitchFamily="34" charset="0"/>
              </a:rPr>
              <a:pPr eaLnBrk="1" hangingPunct="1"/>
              <a:t>20</a:t>
            </a:fld>
            <a:endParaRPr lang="id-ID" altLang="en-US">
              <a:latin typeface="Calibri" panose="020F050202020403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pPr>
              <a:defRPr/>
            </a:pPr>
            <a:fld id="{C86720D4-6556-4C40-AA4B-02623C4EF456}" type="datetimeFigureOut">
              <a:rPr lang="en-US" smtClean="0"/>
              <a:pPr>
                <a:defRPr/>
              </a:pPr>
              <a:t>10/30/2022</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E23E14BE-960B-4C88-94E9-3B30744B97B6}" type="slidenum">
              <a:rPr lang="en-US" altLang="en-US" smtClean="0"/>
              <a:pPr/>
              <a:t>‹#›</a:t>
            </a:fld>
            <a:endParaRPr lang="en-US" altLang="en-US"/>
          </a:p>
        </p:txBody>
      </p:sp>
    </p:spTree>
    <p:extLst>
      <p:ext uri="{BB962C8B-B14F-4D97-AF65-F5344CB8AC3E}">
        <p14:creationId xmlns:p14="http://schemas.microsoft.com/office/powerpoint/2010/main" val="681426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a:defRPr/>
            </a:pPr>
            <a:fld id="{8075E3CE-3DC7-4D8B-BAAC-0210DCE98A8C}" type="datetimeFigureOut">
              <a:rPr lang="en-US" smtClean="0"/>
              <a:pPr>
                <a:defRPr/>
              </a:pPr>
              <a:t>10/30/2022</a:t>
            </a:fld>
            <a:endParaRPr lang="en-US">
              <a:solidFill>
                <a:schemeClr val="bg2">
                  <a:shade val="50000"/>
                </a:schemeClr>
              </a:solidFill>
            </a:endParaRPr>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AA5C5F2E-740D-467A-9670-96F69AA6B529}" type="slidenum">
              <a:rPr lang="en-US" altLang="en-US" smtClean="0"/>
              <a:pPr/>
              <a:t>‹#›</a:t>
            </a:fld>
            <a:endParaRPr lang="en-US" altLang="en-US">
              <a:solidFill>
                <a:srgbClr val="AAA393"/>
              </a:solidFill>
            </a:endParaRPr>
          </a:p>
        </p:txBody>
      </p:sp>
    </p:spTree>
    <p:extLst>
      <p:ext uri="{BB962C8B-B14F-4D97-AF65-F5344CB8AC3E}">
        <p14:creationId xmlns:p14="http://schemas.microsoft.com/office/powerpoint/2010/main" val="4282068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a:defRPr/>
            </a:pPr>
            <a:fld id="{8075E3CE-3DC7-4D8B-BAAC-0210DCE98A8C}" type="datetimeFigureOut">
              <a:rPr lang="en-US" smtClean="0"/>
              <a:pPr>
                <a:defRPr/>
              </a:pPr>
              <a:t>10/30/2022</a:t>
            </a:fld>
            <a:endParaRPr lang="en-US">
              <a:solidFill>
                <a:schemeClr val="bg2">
                  <a:shade val="50000"/>
                </a:schemeClr>
              </a:solidFill>
            </a:endParaRPr>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AA5C5F2E-740D-467A-9670-96F69AA6B529}" type="slidenum">
              <a:rPr lang="en-US" altLang="en-US" smtClean="0"/>
              <a:pPr/>
              <a:t>‹#›</a:t>
            </a:fld>
            <a:endParaRPr lang="en-US" altLang="en-US">
              <a:solidFill>
                <a:srgbClr val="AAA393"/>
              </a:solidFill>
            </a:endParaRPr>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6761494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a:defRPr/>
            </a:pPr>
            <a:fld id="{8075E3CE-3DC7-4D8B-BAAC-0210DCE98A8C}" type="datetimeFigureOut">
              <a:rPr lang="en-US" smtClean="0"/>
              <a:pPr>
                <a:defRPr/>
              </a:pPr>
              <a:t>10/30/2022</a:t>
            </a:fld>
            <a:endParaRPr lang="en-US">
              <a:solidFill>
                <a:schemeClr val="bg2">
                  <a:shade val="50000"/>
                </a:schemeClr>
              </a:solidFill>
            </a:endParaRPr>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AA5C5F2E-740D-467A-9670-96F69AA6B529}" type="slidenum">
              <a:rPr lang="en-US" altLang="en-US" smtClean="0"/>
              <a:pPr/>
              <a:t>‹#›</a:t>
            </a:fld>
            <a:endParaRPr lang="en-US" altLang="en-US">
              <a:solidFill>
                <a:srgbClr val="AAA393"/>
              </a:solidFill>
            </a:endParaRPr>
          </a:p>
        </p:txBody>
      </p:sp>
    </p:spTree>
    <p:extLst>
      <p:ext uri="{BB962C8B-B14F-4D97-AF65-F5344CB8AC3E}">
        <p14:creationId xmlns:p14="http://schemas.microsoft.com/office/powerpoint/2010/main" val="30471664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a:defRPr/>
            </a:pPr>
            <a:fld id="{8075E3CE-3DC7-4D8B-BAAC-0210DCE98A8C}" type="datetimeFigureOut">
              <a:rPr lang="en-US" smtClean="0"/>
              <a:pPr>
                <a:defRPr/>
              </a:pPr>
              <a:t>10/30/2022</a:t>
            </a:fld>
            <a:endParaRPr lang="en-US">
              <a:solidFill>
                <a:schemeClr val="bg2">
                  <a:shade val="50000"/>
                </a:schemeClr>
              </a:solidFill>
            </a:endParaRPr>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AA5C5F2E-740D-467A-9670-96F69AA6B529}" type="slidenum">
              <a:rPr lang="en-US" altLang="en-US" smtClean="0"/>
              <a:pPr/>
              <a:t>‹#›</a:t>
            </a:fld>
            <a:endParaRPr lang="en-US" altLang="en-US">
              <a:solidFill>
                <a:srgbClr val="AAA393"/>
              </a:solidFill>
            </a:endParaRPr>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5267184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a:defRPr/>
            </a:pPr>
            <a:fld id="{8075E3CE-3DC7-4D8B-BAAC-0210DCE98A8C}" type="datetimeFigureOut">
              <a:rPr lang="en-US" smtClean="0"/>
              <a:pPr>
                <a:defRPr/>
              </a:pPr>
              <a:t>10/30/2022</a:t>
            </a:fld>
            <a:endParaRPr lang="en-US">
              <a:solidFill>
                <a:schemeClr val="bg2">
                  <a:shade val="50000"/>
                </a:schemeClr>
              </a:solidFill>
            </a:endParaRPr>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AA5C5F2E-740D-467A-9670-96F69AA6B529}" type="slidenum">
              <a:rPr lang="en-US" altLang="en-US" smtClean="0"/>
              <a:pPr/>
              <a:t>‹#›</a:t>
            </a:fld>
            <a:endParaRPr lang="en-US" altLang="en-US">
              <a:solidFill>
                <a:srgbClr val="AAA393"/>
              </a:solidFill>
            </a:endParaRPr>
          </a:p>
        </p:txBody>
      </p:sp>
    </p:spTree>
    <p:extLst>
      <p:ext uri="{BB962C8B-B14F-4D97-AF65-F5344CB8AC3E}">
        <p14:creationId xmlns:p14="http://schemas.microsoft.com/office/powerpoint/2010/main" val="139566870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fld id="{F5A47092-0973-41AF-8455-738908C37164}" type="datetimeFigureOut">
              <a:rPr lang="en-US" smtClean="0"/>
              <a:pPr>
                <a:defRPr/>
              </a:pPr>
              <a:t>10/30/2022</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B47EB1F4-B10E-4972-A3E2-7BAB9833F97D}" type="slidenum">
              <a:rPr lang="en-US" altLang="en-US" smtClean="0"/>
              <a:pPr/>
              <a:t>‹#›</a:t>
            </a:fld>
            <a:endParaRPr lang="en-US" altLang="en-US"/>
          </a:p>
        </p:txBody>
      </p:sp>
    </p:spTree>
    <p:extLst>
      <p:ext uri="{BB962C8B-B14F-4D97-AF65-F5344CB8AC3E}">
        <p14:creationId xmlns:p14="http://schemas.microsoft.com/office/powerpoint/2010/main" val="29174169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fld id="{567B0FCC-439C-4E10-9950-0C2BB4B45833}" type="datetimeFigureOut">
              <a:rPr lang="en-US" smtClean="0"/>
              <a:pPr>
                <a:defRPr/>
              </a:pPr>
              <a:t>10/30/2022</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74B91CC7-C321-4C29-826F-2BFD4E0B97FD}" type="slidenum">
              <a:rPr lang="en-US" altLang="en-US" smtClean="0"/>
              <a:pPr/>
              <a:t>‹#›</a:t>
            </a:fld>
            <a:endParaRPr lang="en-US" altLang="en-US"/>
          </a:p>
        </p:txBody>
      </p:sp>
    </p:spTree>
    <p:extLst>
      <p:ext uri="{BB962C8B-B14F-4D97-AF65-F5344CB8AC3E}">
        <p14:creationId xmlns:p14="http://schemas.microsoft.com/office/powerpoint/2010/main" val="309137629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2693988" y="274638"/>
            <a:ext cx="6326187"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p:txBody>
          <a:bodyPr/>
          <a:lstStyle>
            <a:lvl1pPr>
              <a:defRPr/>
            </a:lvl1pPr>
          </a:lstStyle>
          <a:p>
            <a:pPr>
              <a:defRPr/>
            </a:pPr>
            <a:endParaRPr lang="en-US"/>
          </a:p>
        </p:txBody>
      </p:sp>
      <p:sp>
        <p:nvSpPr>
          <p:cNvPr id="4" name="Rectangle 5"/>
          <p:cNvSpPr>
            <a:spLocks noGrp="1" noChangeArrowheads="1"/>
          </p:cNvSpPr>
          <p:nvPr>
            <p:ph type="ftr" sz="quarter" idx="11"/>
          </p:nvPr>
        </p:nvSpPr>
        <p:spPr/>
        <p:txBody>
          <a:bodyPr/>
          <a:lstStyle>
            <a:lvl1pPr>
              <a:defRPr/>
            </a:lvl1pPr>
          </a:lstStyle>
          <a:p>
            <a:pPr>
              <a:defRPr/>
            </a:pPr>
            <a:endParaRPr lang="en-US"/>
          </a:p>
        </p:txBody>
      </p:sp>
      <p:sp>
        <p:nvSpPr>
          <p:cNvPr id="5" name="Rectangle 6"/>
          <p:cNvSpPr>
            <a:spLocks noGrp="1" noChangeArrowheads="1"/>
          </p:cNvSpPr>
          <p:nvPr>
            <p:ph type="sldNum" sz="quarter" idx="12"/>
          </p:nvPr>
        </p:nvSpPr>
        <p:spPr/>
        <p:txBody>
          <a:bodyPr/>
          <a:lstStyle>
            <a:lvl1pPr>
              <a:defRPr/>
            </a:lvl1pPr>
          </a:lstStyle>
          <a:p>
            <a:fld id="{871F3560-E59E-40A5-9283-F32DAFCC4B6B}" type="slidenum">
              <a:rPr lang="en-US" altLang="en-US"/>
              <a:pPr/>
              <a:t>‹#›</a:t>
            </a:fld>
            <a:endParaRPr lang="en-US" altLang="en-US"/>
          </a:p>
        </p:txBody>
      </p:sp>
    </p:spTree>
    <p:extLst>
      <p:ext uri="{BB962C8B-B14F-4D97-AF65-F5344CB8AC3E}">
        <p14:creationId xmlns:p14="http://schemas.microsoft.com/office/powerpoint/2010/main" val="14464657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fld id="{D11EA27B-186E-4F59-B2EC-CFF05660C55A}" type="datetimeFigureOut">
              <a:rPr lang="en-US" smtClean="0"/>
              <a:pPr>
                <a:defRPr/>
              </a:pPr>
              <a:t>10/30/2022</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36E3CE3A-348D-4071-A1F3-25B05177D53D}" type="slidenum">
              <a:rPr lang="en-US" altLang="en-US" smtClean="0"/>
              <a:pPr/>
              <a:t>‹#›</a:t>
            </a:fld>
            <a:endParaRPr lang="en-US" altLang="en-US"/>
          </a:p>
        </p:txBody>
      </p:sp>
    </p:spTree>
    <p:extLst>
      <p:ext uri="{BB962C8B-B14F-4D97-AF65-F5344CB8AC3E}">
        <p14:creationId xmlns:p14="http://schemas.microsoft.com/office/powerpoint/2010/main" val="41381356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a:defRPr/>
            </a:pPr>
            <a:fld id="{708EAFEC-A805-48BE-A399-A6BDE0C1822B}" type="datetimeFigureOut">
              <a:rPr lang="en-US" smtClean="0"/>
              <a:pPr>
                <a:defRPr/>
              </a:pPr>
              <a:t>10/30/2022</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5382AFB1-D3F3-4EE6-91D0-F7EF8D22B6F6}" type="slidenum">
              <a:rPr lang="en-US" altLang="en-US" smtClean="0"/>
              <a:pPr/>
              <a:t>‹#›</a:t>
            </a:fld>
            <a:endParaRPr lang="en-US" altLang="en-US"/>
          </a:p>
        </p:txBody>
      </p:sp>
    </p:spTree>
    <p:extLst>
      <p:ext uri="{BB962C8B-B14F-4D97-AF65-F5344CB8AC3E}">
        <p14:creationId xmlns:p14="http://schemas.microsoft.com/office/powerpoint/2010/main" val="10924340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a:defRPr/>
            </a:pPr>
            <a:fld id="{9B9D493E-E6FA-4AAA-99FE-F5B445C5B25A}" type="datetimeFigureOut">
              <a:rPr lang="en-US" smtClean="0"/>
              <a:pPr>
                <a:defRPr/>
              </a:pPr>
              <a:t>10/30/2022</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fld id="{C48FB3D5-217A-4B3E-B78E-B43C9254B360}" type="slidenum">
              <a:rPr lang="en-US" altLang="en-US" smtClean="0"/>
              <a:pPr/>
              <a:t>‹#›</a:t>
            </a:fld>
            <a:endParaRPr lang="en-US" altLang="en-US"/>
          </a:p>
        </p:txBody>
      </p:sp>
    </p:spTree>
    <p:extLst>
      <p:ext uri="{BB962C8B-B14F-4D97-AF65-F5344CB8AC3E}">
        <p14:creationId xmlns:p14="http://schemas.microsoft.com/office/powerpoint/2010/main" val="21029984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a:defRPr/>
            </a:pPr>
            <a:fld id="{5393450A-2C5D-4355-AC2C-C61ECD82EA8A}" type="datetimeFigureOut">
              <a:rPr lang="en-US" smtClean="0"/>
              <a:pPr>
                <a:defRPr/>
              </a:pPr>
              <a:t>10/30/2022</a:t>
            </a:fld>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fld id="{F2808BEE-B8FD-43A1-BCD3-612C2324FFD7}" type="slidenum">
              <a:rPr lang="en-US" altLang="en-US" smtClean="0"/>
              <a:pPr/>
              <a:t>‹#›</a:t>
            </a:fld>
            <a:endParaRPr lang="en-US" altLang="en-US"/>
          </a:p>
        </p:txBody>
      </p:sp>
    </p:spTree>
    <p:extLst>
      <p:ext uri="{BB962C8B-B14F-4D97-AF65-F5344CB8AC3E}">
        <p14:creationId xmlns:p14="http://schemas.microsoft.com/office/powerpoint/2010/main" val="326502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a:defRPr/>
            </a:pPr>
            <a:fld id="{2873C951-BD60-42E1-8413-F9745D6D7152}" type="datetimeFigureOut">
              <a:rPr lang="en-US" smtClean="0"/>
              <a:pPr>
                <a:defRPr/>
              </a:pPr>
              <a:t>10/30/2022</a:t>
            </a:fld>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fld id="{9BCC55BA-8838-4AD6-9160-ACC52B90E8A7}" type="slidenum">
              <a:rPr lang="en-US" altLang="en-US" smtClean="0"/>
              <a:pPr/>
              <a:t>‹#›</a:t>
            </a:fld>
            <a:endParaRPr lang="en-US" altLang="en-US"/>
          </a:p>
        </p:txBody>
      </p:sp>
    </p:spTree>
    <p:extLst>
      <p:ext uri="{BB962C8B-B14F-4D97-AF65-F5344CB8AC3E}">
        <p14:creationId xmlns:p14="http://schemas.microsoft.com/office/powerpoint/2010/main" val="9709649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229BFB45-AA4E-45BE-8943-0435084AE98F}" type="datetimeFigureOut">
              <a:rPr lang="en-US" smtClean="0"/>
              <a:pPr>
                <a:defRPr/>
              </a:pPr>
              <a:t>10/30/2022</a:t>
            </a:fld>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fld id="{CD7C0BCB-0C50-4682-B535-1DC59A8E906C}" type="slidenum">
              <a:rPr lang="en-US" altLang="en-US" smtClean="0"/>
              <a:pPr/>
              <a:t>‹#›</a:t>
            </a:fld>
            <a:endParaRPr lang="en-US" altLang="en-US"/>
          </a:p>
        </p:txBody>
      </p:sp>
    </p:spTree>
    <p:extLst>
      <p:ext uri="{BB962C8B-B14F-4D97-AF65-F5344CB8AC3E}">
        <p14:creationId xmlns:p14="http://schemas.microsoft.com/office/powerpoint/2010/main" val="14150134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p>
            <a:pPr>
              <a:defRPr/>
            </a:pPr>
            <a:fld id="{6A739475-4015-42F5-9069-843AF05DEAF4}" type="datetimeFigureOut">
              <a:rPr lang="en-US" smtClean="0"/>
              <a:pPr>
                <a:defRPr/>
              </a:pPr>
              <a:t>10/30/2022</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fld id="{4058506A-60E6-4644-80ED-9DD07D9F8445}" type="slidenum">
              <a:rPr lang="en-US" altLang="en-US" smtClean="0"/>
              <a:pPr/>
              <a:t>‹#›</a:t>
            </a:fld>
            <a:endParaRPr lang="en-US" altLang="en-US"/>
          </a:p>
        </p:txBody>
      </p:sp>
    </p:spTree>
    <p:extLst>
      <p:ext uri="{BB962C8B-B14F-4D97-AF65-F5344CB8AC3E}">
        <p14:creationId xmlns:p14="http://schemas.microsoft.com/office/powerpoint/2010/main" val="12456015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pPr>
              <a:defRPr/>
            </a:pPr>
            <a:fld id="{98CA10E5-805B-41BF-BEBB-B56D1AFD59CB}" type="datetimeFigureOut">
              <a:rPr lang="en-US" smtClean="0"/>
              <a:pPr>
                <a:defRPr/>
              </a:pPr>
              <a:t>10/30/2022</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fld id="{2769516F-48F3-4E1D-8FE6-44049285BCE9}" type="slidenum">
              <a:rPr lang="en-US" altLang="en-US" smtClean="0"/>
              <a:pPr/>
              <a:t>‹#›</a:t>
            </a:fld>
            <a:endParaRPr lang="en-US" altLang="en-US"/>
          </a:p>
        </p:txBody>
      </p:sp>
    </p:spTree>
    <p:extLst>
      <p:ext uri="{BB962C8B-B14F-4D97-AF65-F5344CB8AC3E}">
        <p14:creationId xmlns:p14="http://schemas.microsoft.com/office/powerpoint/2010/main" val="15541888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8075E3CE-3DC7-4D8B-BAAC-0210DCE98A8C}" type="datetimeFigureOut">
              <a:rPr lang="en-US" smtClean="0"/>
              <a:pPr>
                <a:defRPr/>
              </a:pPr>
              <a:t>10/30/2022</a:t>
            </a:fld>
            <a:endParaRPr lang="en-US">
              <a:solidFill>
                <a:schemeClr val="bg2">
                  <a:shade val="50000"/>
                </a:schemeClr>
              </a:solidFill>
            </a:endParaRPr>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AA5C5F2E-740D-467A-9670-96F69AA6B529}" type="slidenum">
              <a:rPr lang="en-US" altLang="en-US" smtClean="0"/>
              <a:pPr/>
              <a:t>‹#›</a:t>
            </a:fld>
            <a:endParaRPr lang="en-US" altLang="en-US">
              <a:solidFill>
                <a:srgbClr val="AAA393"/>
              </a:solidFill>
            </a:endParaRPr>
          </a:p>
        </p:txBody>
      </p:sp>
    </p:spTree>
    <p:extLst>
      <p:ext uri="{BB962C8B-B14F-4D97-AF65-F5344CB8AC3E}">
        <p14:creationId xmlns:p14="http://schemas.microsoft.com/office/powerpoint/2010/main" val="3793127708"/>
      </p:ext>
    </p:extLst>
  </p:cSld>
  <p:clrMap bg1="lt1" tx1="dk1" bg2="lt2" tx2="dk2" accent1="accent1" accent2="accent2" accent3="accent3" accent4="accent4" accent5="accent5" accent6="accent6" hlink="hlink" folHlink="folHlink"/>
  <p:sldLayoutIdLst>
    <p:sldLayoutId id="2147484406" r:id="rId1"/>
    <p:sldLayoutId id="2147484407" r:id="rId2"/>
    <p:sldLayoutId id="2147484408" r:id="rId3"/>
    <p:sldLayoutId id="2147484409" r:id="rId4"/>
    <p:sldLayoutId id="2147484410" r:id="rId5"/>
    <p:sldLayoutId id="2147484411" r:id="rId6"/>
    <p:sldLayoutId id="2147484412" r:id="rId7"/>
    <p:sldLayoutId id="2147484413" r:id="rId8"/>
    <p:sldLayoutId id="2147484414" r:id="rId9"/>
    <p:sldLayoutId id="2147484415" r:id="rId10"/>
    <p:sldLayoutId id="2147484416" r:id="rId11"/>
    <p:sldLayoutId id="2147484417" r:id="rId12"/>
    <p:sldLayoutId id="2147484418" r:id="rId13"/>
    <p:sldLayoutId id="2147484419" r:id="rId14"/>
    <p:sldLayoutId id="2147484420" r:id="rId15"/>
    <p:sldLayoutId id="2147484421" r:id="rId16"/>
    <p:sldLayoutId id="2147484422" r:id="rId17"/>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wmf"/><Relationship Id="rId4" Type="http://schemas.openxmlformats.org/officeDocument/2006/relationships/oleObject" Target="../embeddings/oleObject1.bin"/></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2.wmf"/></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3.wmf"/></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4.wmf"/></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5.wmf"/></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image" Target="../media/image6.e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7.emf"/></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17.xml"/><Relationship Id="rId1" Type="http://schemas.openxmlformats.org/officeDocument/2006/relationships/vmlDrawing" Target="../drawings/vmlDrawing8.vml"/><Relationship Id="rId4" Type="http://schemas.openxmlformats.org/officeDocument/2006/relationships/image" Target="../media/image8.wmf"/></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17.xml"/><Relationship Id="rId1" Type="http://schemas.openxmlformats.org/officeDocument/2006/relationships/vmlDrawing" Target="../drawings/vmlDrawing9.vml"/><Relationship Id="rId4" Type="http://schemas.openxmlformats.org/officeDocument/2006/relationships/image" Target="../media/image9.w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10.vml"/><Relationship Id="rId4" Type="http://schemas.openxmlformats.org/officeDocument/2006/relationships/image" Target="../media/image10.w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55576" y="4437112"/>
            <a:ext cx="7982704" cy="1752600"/>
          </a:xfrm>
        </p:spPr>
        <p:txBody>
          <a:bodyPr>
            <a:normAutofit fontScale="92500"/>
          </a:bodyPr>
          <a:lstStyle/>
          <a:p>
            <a:pPr algn="l"/>
            <a:r>
              <a:rPr lang="id-ID" sz="4400" dirty="0" smtClean="0">
                <a:solidFill>
                  <a:schemeClr val="tx1"/>
                </a:solidFill>
              </a:rPr>
              <a:t>Pertemuan 7 :</a:t>
            </a:r>
          </a:p>
          <a:p>
            <a:pPr algn="l"/>
            <a:r>
              <a:rPr lang="id-ID" sz="4400" dirty="0" smtClean="0">
                <a:solidFill>
                  <a:schemeClr val="tx1"/>
                </a:solidFill>
              </a:rPr>
              <a:t>Biaya Overhead Pabrik (Bagian 1)</a:t>
            </a:r>
            <a:endParaRPr lang="en-US" sz="4400" dirty="0">
              <a:solidFill>
                <a:schemeClr val="tx1"/>
              </a:solidFill>
            </a:endParaRPr>
          </a:p>
        </p:txBody>
      </p:sp>
    </p:spTree>
    <p:extLst>
      <p:ext uri="{BB962C8B-B14F-4D97-AF65-F5344CB8AC3E}">
        <p14:creationId xmlns:p14="http://schemas.microsoft.com/office/powerpoint/2010/main" val="7397269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1071563" y="274638"/>
            <a:ext cx="7862887" cy="1143000"/>
          </a:xfrm>
        </p:spPr>
        <p:txBody>
          <a:bodyPr>
            <a:noAutofit/>
          </a:bodyPr>
          <a:lstStyle/>
          <a:p>
            <a:pPr eaLnBrk="1" hangingPunct="1">
              <a:defRPr/>
            </a:pPr>
            <a:r>
              <a:rPr lang="en-US" sz="4000" b="1" dirty="0" err="1" smtClean="0">
                <a:solidFill>
                  <a:schemeClr val="tx1"/>
                </a:solidFill>
              </a:rPr>
              <a:t>Tujuan</a:t>
            </a:r>
            <a:r>
              <a:rPr lang="en-US" sz="4000" b="1" dirty="0" smtClean="0">
                <a:solidFill>
                  <a:schemeClr val="tx1"/>
                </a:solidFill>
              </a:rPr>
              <a:t> </a:t>
            </a:r>
            <a:r>
              <a:rPr lang="en-US" sz="4000" b="1" dirty="0" err="1" smtClean="0">
                <a:solidFill>
                  <a:schemeClr val="tx1"/>
                </a:solidFill>
              </a:rPr>
              <a:t>menentukan</a:t>
            </a:r>
            <a:r>
              <a:rPr lang="en-US" sz="4000" b="1" dirty="0" smtClean="0">
                <a:solidFill>
                  <a:schemeClr val="tx1"/>
                </a:solidFill>
              </a:rPr>
              <a:t> </a:t>
            </a:r>
            <a:r>
              <a:rPr lang="en-US" sz="4000" b="1" dirty="0" err="1" smtClean="0">
                <a:solidFill>
                  <a:schemeClr val="tx1"/>
                </a:solidFill>
              </a:rPr>
              <a:t>dasar</a:t>
            </a:r>
            <a:r>
              <a:rPr lang="en-US" sz="4000" b="1" dirty="0" smtClean="0">
                <a:solidFill>
                  <a:schemeClr val="tx1"/>
                </a:solidFill>
              </a:rPr>
              <a:t> </a:t>
            </a:r>
            <a:r>
              <a:rPr lang="en-US" sz="4000" b="1" dirty="0" err="1" smtClean="0">
                <a:solidFill>
                  <a:schemeClr val="tx1"/>
                </a:solidFill>
              </a:rPr>
              <a:t>tarif</a:t>
            </a:r>
            <a:endParaRPr lang="en-US" sz="4000" b="1" dirty="0" smtClean="0">
              <a:solidFill>
                <a:schemeClr val="tx1"/>
              </a:solidFill>
            </a:endParaRPr>
          </a:p>
        </p:txBody>
      </p:sp>
      <p:sp>
        <p:nvSpPr>
          <p:cNvPr id="34819" name="Rectangle 3"/>
          <p:cNvSpPr>
            <a:spLocks noGrp="1" noChangeArrowheads="1"/>
          </p:cNvSpPr>
          <p:nvPr>
            <p:ph idx="1"/>
          </p:nvPr>
        </p:nvSpPr>
        <p:spPr>
          <a:xfrm>
            <a:off x="1000125" y="1357313"/>
            <a:ext cx="7786688" cy="5072062"/>
          </a:xfrm>
        </p:spPr>
        <p:txBody>
          <a:bodyPr>
            <a:normAutofit fontScale="92500" lnSpcReduction="10000"/>
          </a:bodyPr>
          <a:lstStyle/>
          <a:p>
            <a:pPr indent="-365125" algn="just" eaLnBrk="1" hangingPunct="1">
              <a:spcAft>
                <a:spcPts val="600"/>
              </a:spcAft>
              <a:buFont typeface="Wingdings" panose="05000000000000000000" pitchFamily="2" charset="2"/>
              <a:buChar char="q"/>
            </a:pPr>
            <a:r>
              <a:rPr lang="en-US" altLang="en-US" sz="3600" smtClean="0"/>
              <a:t>Memastikan apakah sumber daya pabrik yang tidak langsung yang digunakan oleh pesana</a:t>
            </a:r>
            <a:r>
              <a:rPr lang="id-ID" altLang="en-US" sz="3600" smtClean="0"/>
              <a:t>n</a:t>
            </a:r>
            <a:r>
              <a:rPr lang="en-US" altLang="en-US" sz="3600" smtClean="0"/>
              <a:t>, produk dan pekerjaan yang dilakukan sudah membebankan </a:t>
            </a:r>
            <a:r>
              <a:rPr lang="en-US" altLang="en-US" sz="3600" i="1" smtClean="0"/>
              <a:t>overhead</a:t>
            </a:r>
            <a:r>
              <a:rPr lang="en-US" altLang="en-US" sz="3600" smtClean="0"/>
              <a:t> pabrik secara wajar</a:t>
            </a:r>
          </a:p>
          <a:p>
            <a:pPr indent="-365125" algn="just" eaLnBrk="1" hangingPunct="1">
              <a:buFont typeface="Wingdings" panose="05000000000000000000" pitchFamily="2" charset="2"/>
              <a:buChar char="q"/>
            </a:pPr>
            <a:r>
              <a:rPr lang="en-US" altLang="en-US" sz="3600" smtClean="0"/>
              <a:t>Untuk meminimalkan biaya yaitu dengan cara memilih dasar yang paling sederhana dan paling mudah diukur</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274638"/>
            <a:ext cx="7791450" cy="1143000"/>
          </a:xfrm>
        </p:spPr>
        <p:txBody>
          <a:bodyPr/>
          <a:lstStyle/>
          <a:p>
            <a:pPr eaLnBrk="1" fontAlgn="auto" hangingPunct="1">
              <a:spcAft>
                <a:spcPts val="0"/>
              </a:spcAft>
              <a:defRPr/>
            </a:pPr>
            <a:r>
              <a:rPr lang="id-ID" b="1" dirty="0" smtClean="0">
                <a:solidFill>
                  <a:schemeClr val="tx1"/>
                </a:solidFill>
              </a:rPr>
              <a:t>Manfaat tarif BOP </a:t>
            </a:r>
            <a:endParaRPr lang="id-ID" b="1" dirty="0">
              <a:solidFill>
                <a:schemeClr val="tx1"/>
              </a:solidFill>
            </a:endParaRPr>
          </a:p>
        </p:txBody>
      </p:sp>
      <p:sp>
        <p:nvSpPr>
          <p:cNvPr id="35843" name="Content Placeholder 2"/>
          <p:cNvSpPr>
            <a:spLocks noGrp="1"/>
          </p:cNvSpPr>
          <p:nvPr>
            <p:ph idx="1"/>
          </p:nvPr>
        </p:nvSpPr>
        <p:spPr>
          <a:xfrm>
            <a:off x="1000125" y="1214438"/>
            <a:ext cx="7934325" cy="5286375"/>
          </a:xfrm>
        </p:spPr>
        <p:txBody>
          <a:bodyPr>
            <a:normAutofit lnSpcReduction="10000"/>
          </a:bodyPr>
          <a:lstStyle/>
          <a:p>
            <a:pPr indent="-365125" algn="just" eaLnBrk="1" hangingPunct="1">
              <a:buFont typeface="Wingdings" panose="05000000000000000000" pitchFamily="2" charset="2"/>
              <a:buChar char="Ø"/>
            </a:pPr>
            <a:r>
              <a:rPr lang="id-ID" altLang="en-US" sz="4000" smtClean="0"/>
              <a:t>Memenuhi kebutuhan manajemen, menghitung biaya </a:t>
            </a:r>
            <a:r>
              <a:rPr lang="id-ID" altLang="en-US" sz="4000" i="1" smtClean="0"/>
              <a:t>overhead</a:t>
            </a:r>
            <a:r>
              <a:rPr lang="id-ID" altLang="en-US" sz="4000" smtClean="0"/>
              <a:t> dari suatu produk</a:t>
            </a:r>
          </a:p>
          <a:p>
            <a:pPr indent="-365125" algn="just" eaLnBrk="1" hangingPunct="1">
              <a:buFont typeface="Wingdings" panose="05000000000000000000" pitchFamily="2" charset="2"/>
              <a:buChar char="Ø"/>
            </a:pPr>
            <a:r>
              <a:rPr lang="id-ID" altLang="en-US" sz="4000" smtClean="0"/>
              <a:t>Mengetahui keadaan yang tidak tepat guna </a:t>
            </a:r>
            <a:r>
              <a:rPr lang="id-ID" altLang="en-US" sz="4000" i="1" smtClean="0"/>
              <a:t>(inefficiency)</a:t>
            </a:r>
          </a:p>
          <a:p>
            <a:pPr indent="-365125" algn="just" eaLnBrk="1" hangingPunct="1">
              <a:buFont typeface="Wingdings" panose="05000000000000000000" pitchFamily="2" charset="2"/>
              <a:buChar char="Ø"/>
            </a:pPr>
            <a:r>
              <a:rPr lang="id-ID" altLang="en-US" sz="4000" smtClean="0"/>
              <a:t>Meratakan fluktuasi biaya perunit dari bulan ke bulan yang tidak terawasi dan tidak masuk akal</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775" y="581025"/>
            <a:ext cx="8153400" cy="990600"/>
          </a:xfrm>
        </p:spPr>
        <p:txBody>
          <a:bodyPr>
            <a:normAutofit fontScale="90000"/>
          </a:bodyPr>
          <a:lstStyle/>
          <a:p>
            <a:pPr algn="ctr" fontAlgn="auto">
              <a:spcAft>
                <a:spcPts val="0"/>
              </a:spcAft>
              <a:defRPr/>
            </a:pPr>
            <a:r>
              <a:rPr lang="id-ID" b="1" dirty="0" smtClean="0"/>
              <a:t>LANGKAH-LANGKAH PENENTUAN TARIF BOP</a:t>
            </a:r>
            <a:endParaRPr lang="id-ID" b="1" dirty="0"/>
          </a:p>
        </p:txBody>
      </p:sp>
      <p:sp>
        <p:nvSpPr>
          <p:cNvPr id="3" name="Content Placeholder 2"/>
          <p:cNvSpPr>
            <a:spLocks noGrp="1"/>
          </p:cNvSpPr>
          <p:nvPr>
            <p:ph idx="1"/>
          </p:nvPr>
        </p:nvSpPr>
        <p:spPr>
          <a:xfrm>
            <a:off x="612775" y="2209800"/>
            <a:ext cx="8153400" cy="3733800"/>
          </a:xfrm>
          <a:ln>
            <a:miter lim="800000"/>
            <a:headEnd/>
            <a:tailEnd/>
          </a:ln>
        </p:spPr>
        <p:style>
          <a:lnRef idx="1">
            <a:schemeClr val="accent6"/>
          </a:lnRef>
          <a:fillRef idx="2">
            <a:schemeClr val="accent6"/>
          </a:fillRef>
          <a:effectRef idx="1">
            <a:schemeClr val="accent6"/>
          </a:effectRef>
          <a:fontRef idx="minor">
            <a:schemeClr val="dk1"/>
          </a:fontRef>
        </p:style>
        <p:txBody>
          <a:bodyPr>
            <a:normAutofit fontScale="92500"/>
          </a:bodyPr>
          <a:lstStyle/>
          <a:p>
            <a:pPr marL="514350" indent="-514350" algn="just" fontAlgn="auto">
              <a:spcAft>
                <a:spcPts val="0"/>
              </a:spcAft>
              <a:buFont typeface="Wingdings"/>
              <a:buNone/>
              <a:defRPr/>
            </a:pPr>
            <a:r>
              <a:rPr lang="id-ID" sz="3600" dirty="0" smtClean="0"/>
              <a:t>Tiga langkah penentuan tarif BOP:</a:t>
            </a:r>
          </a:p>
          <a:p>
            <a:pPr marL="514350" indent="-514350" algn="just" fontAlgn="auto">
              <a:spcAft>
                <a:spcPts val="0"/>
              </a:spcAft>
              <a:buClrTx/>
              <a:buFont typeface="+mj-lt"/>
              <a:buAutoNum type="arabicPeriod"/>
              <a:defRPr/>
            </a:pPr>
            <a:r>
              <a:rPr lang="id-ID" sz="3600" dirty="0" smtClean="0"/>
              <a:t>Menyusun anggaran Biaya </a:t>
            </a:r>
            <a:r>
              <a:rPr lang="id-ID" sz="3600" i="1" dirty="0" smtClean="0"/>
              <a:t>Overhead</a:t>
            </a:r>
            <a:r>
              <a:rPr lang="id-ID" sz="3600" dirty="0" smtClean="0"/>
              <a:t> Pabrik</a:t>
            </a:r>
          </a:p>
          <a:p>
            <a:pPr marL="514350" indent="-514350" algn="just" fontAlgn="auto">
              <a:spcAft>
                <a:spcPts val="0"/>
              </a:spcAft>
              <a:buClrTx/>
              <a:buFont typeface="+mj-lt"/>
              <a:buAutoNum type="arabicPeriod"/>
              <a:defRPr/>
            </a:pPr>
            <a:r>
              <a:rPr lang="id-ID" sz="3600" dirty="0" smtClean="0"/>
              <a:t>Memilih dasar pembebanan Biaya </a:t>
            </a:r>
            <a:r>
              <a:rPr lang="id-ID" sz="3600" i="1" dirty="0" smtClean="0"/>
              <a:t>Overhead</a:t>
            </a:r>
            <a:r>
              <a:rPr lang="id-ID" sz="3600" dirty="0" smtClean="0"/>
              <a:t> Pabrik kepada produk</a:t>
            </a:r>
          </a:p>
          <a:p>
            <a:pPr marL="514350" indent="-514350" algn="just" fontAlgn="auto">
              <a:spcAft>
                <a:spcPts val="0"/>
              </a:spcAft>
              <a:buClrTx/>
              <a:buFont typeface="+mj-lt"/>
              <a:buAutoNum type="arabicPeriod"/>
              <a:defRPr/>
            </a:pPr>
            <a:r>
              <a:rPr lang="id-ID" sz="3600" dirty="0" smtClean="0"/>
              <a:t>Menghitung tarif Biaya </a:t>
            </a:r>
            <a:r>
              <a:rPr lang="id-ID" sz="3600" i="1" dirty="0" smtClean="0"/>
              <a:t>Overhead </a:t>
            </a:r>
            <a:r>
              <a:rPr lang="id-ID" sz="3600" dirty="0" smtClean="0"/>
              <a:t>Pabrik</a:t>
            </a:r>
            <a:endParaRPr lang="id-ID" sz="36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612775" y="228600"/>
            <a:ext cx="8153400" cy="990600"/>
          </a:xfrm>
        </p:spPr>
        <p:txBody>
          <a:bodyPr>
            <a:noAutofit/>
          </a:bodyPr>
          <a:lstStyle/>
          <a:p>
            <a:pPr algn="ctr">
              <a:defRPr/>
            </a:pPr>
            <a:r>
              <a:rPr lang="id-ID" sz="2900" b="1" dirty="0" smtClean="0"/>
              <a:t>Menyusun Anggaran Biaya </a:t>
            </a:r>
            <a:r>
              <a:rPr lang="id-ID" sz="2900" b="1" i="1" dirty="0" smtClean="0"/>
              <a:t>Overhead</a:t>
            </a:r>
            <a:r>
              <a:rPr lang="id-ID" sz="2900" b="1" dirty="0" smtClean="0"/>
              <a:t> Pabrik</a:t>
            </a:r>
          </a:p>
        </p:txBody>
      </p:sp>
      <p:sp>
        <p:nvSpPr>
          <p:cNvPr id="3" name="Content Placeholder 2"/>
          <p:cNvSpPr>
            <a:spLocks noGrp="1"/>
          </p:cNvSpPr>
          <p:nvPr>
            <p:ph idx="1"/>
          </p:nvPr>
        </p:nvSpPr>
        <p:spPr>
          <a:xfrm>
            <a:off x="714347" y="1357298"/>
            <a:ext cx="8051827" cy="5119702"/>
          </a:xfrm>
          <a:ln>
            <a:miter lim="800000"/>
            <a:headEnd/>
            <a:tailEnd/>
          </a:ln>
        </p:spPr>
        <p:style>
          <a:lnRef idx="1">
            <a:schemeClr val="accent6"/>
          </a:lnRef>
          <a:fillRef idx="2">
            <a:schemeClr val="accent6"/>
          </a:fillRef>
          <a:effectRef idx="1">
            <a:schemeClr val="accent6"/>
          </a:effectRef>
          <a:fontRef idx="minor">
            <a:schemeClr val="dk1"/>
          </a:fontRef>
        </p:style>
        <p:txBody>
          <a:bodyPr>
            <a:normAutofit/>
          </a:bodyPr>
          <a:lstStyle/>
          <a:p>
            <a:pPr marL="320040" indent="-320040" algn="just" fontAlgn="auto">
              <a:spcAft>
                <a:spcPts val="600"/>
              </a:spcAft>
              <a:buFont typeface="Wingdings"/>
              <a:buChar char=""/>
              <a:defRPr/>
            </a:pPr>
            <a:r>
              <a:rPr lang="id-ID" dirty="0" smtClean="0"/>
              <a:t>Harus memperhatikan tingkat kegiatan (kapasitas) yang akan dipakai sebagai dasar penaksiran biaya </a:t>
            </a:r>
            <a:r>
              <a:rPr lang="id-ID" i="1" dirty="0" smtClean="0"/>
              <a:t>overhead</a:t>
            </a:r>
            <a:r>
              <a:rPr lang="id-ID" dirty="0" smtClean="0"/>
              <a:t> pabrik.</a:t>
            </a:r>
          </a:p>
          <a:p>
            <a:pPr marL="320040" indent="-320040" algn="just" fontAlgn="auto">
              <a:spcAft>
                <a:spcPts val="600"/>
              </a:spcAft>
              <a:buFont typeface="Wingdings"/>
              <a:buChar char=""/>
              <a:defRPr/>
            </a:pPr>
            <a:r>
              <a:rPr lang="id-ID" dirty="0" smtClean="0"/>
              <a:t>Kapasitas teoritis </a:t>
            </a:r>
            <a:r>
              <a:rPr lang="id-ID" dirty="0" smtClean="0">
                <a:sym typeface="Wingdings" pitchFamily="2" charset="2"/>
              </a:rPr>
              <a:t> kapasitas pabrik atau departemen untuk menghasilkan produk pada kecepatan penuh tanpa berhenti selama jangka waktu tertentu.</a:t>
            </a:r>
          </a:p>
          <a:p>
            <a:pPr marL="320040" indent="-320040" algn="just" fontAlgn="auto">
              <a:spcAft>
                <a:spcPts val="0"/>
              </a:spcAft>
              <a:buFont typeface="Wingdings"/>
              <a:buChar char=""/>
              <a:defRPr/>
            </a:pPr>
            <a:r>
              <a:rPr lang="id-ID" dirty="0" smtClean="0">
                <a:sym typeface="Wingdings" pitchFamily="2" charset="2"/>
              </a:rPr>
              <a:t>Tiga macam kapasitas yang dapat dipakai sebagai dasar pembuatan anggaran BOP:</a:t>
            </a:r>
          </a:p>
          <a:p>
            <a:pPr marL="804863" lvl="1" indent="-439738" algn="just" fontAlgn="auto">
              <a:spcAft>
                <a:spcPts val="0"/>
              </a:spcAft>
              <a:buFont typeface="Wingdings 2"/>
              <a:buAutoNum type="arabicPeriod"/>
              <a:defRPr/>
            </a:pPr>
            <a:r>
              <a:rPr lang="id-ID" dirty="0" smtClean="0">
                <a:sym typeface="Wingdings" pitchFamily="2" charset="2"/>
              </a:rPr>
              <a:t>Kapasitas Praktis</a:t>
            </a:r>
          </a:p>
          <a:p>
            <a:pPr marL="833438" lvl="1" indent="-477838" algn="just" fontAlgn="auto">
              <a:spcAft>
                <a:spcPts val="0"/>
              </a:spcAft>
              <a:buFont typeface="Wingdings 2"/>
              <a:buAutoNum type="arabicPeriod"/>
              <a:defRPr/>
            </a:pPr>
            <a:r>
              <a:rPr lang="id-ID" dirty="0" smtClean="0">
                <a:sym typeface="Wingdings" pitchFamily="2" charset="2"/>
              </a:rPr>
              <a:t>Kapasitas Normal</a:t>
            </a:r>
          </a:p>
          <a:p>
            <a:pPr marL="833438" lvl="1" indent="-477838" algn="just" fontAlgn="auto">
              <a:spcAft>
                <a:spcPts val="0"/>
              </a:spcAft>
              <a:buFont typeface="Wingdings 2"/>
              <a:buAutoNum type="arabicPeriod"/>
              <a:defRPr/>
            </a:pPr>
            <a:r>
              <a:rPr lang="id-ID" dirty="0" smtClean="0">
                <a:sym typeface="Wingdings" pitchFamily="2" charset="2"/>
              </a:rPr>
              <a:t>Kapasitas sesungguhnya yang diharapkan</a:t>
            </a:r>
            <a:endParaRPr lang="id-ID"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612775" y="228600"/>
            <a:ext cx="8153400" cy="990600"/>
          </a:xfrm>
        </p:spPr>
        <p:txBody>
          <a:bodyPr/>
          <a:lstStyle/>
          <a:p>
            <a:pPr>
              <a:defRPr/>
            </a:pPr>
            <a:r>
              <a:rPr lang="id-ID" b="1" dirty="0" smtClean="0">
                <a:solidFill>
                  <a:schemeClr val="tx1"/>
                </a:solidFill>
              </a:rPr>
              <a:t>KAPASITAS PRAKTIS</a:t>
            </a:r>
          </a:p>
        </p:txBody>
      </p:sp>
      <p:sp>
        <p:nvSpPr>
          <p:cNvPr id="3" name="Content Placeholder 2"/>
          <p:cNvSpPr>
            <a:spLocks noGrp="1"/>
          </p:cNvSpPr>
          <p:nvPr>
            <p:ph idx="1"/>
          </p:nvPr>
        </p:nvSpPr>
        <p:spPr>
          <a:xfrm>
            <a:off x="714347" y="1214422"/>
            <a:ext cx="8051827" cy="5429288"/>
          </a:xfrm>
          <a:ln>
            <a:miter lim="800000"/>
            <a:headEnd/>
            <a:tailEnd/>
          </a:ln>
        </p:spPr>
        <p:style>
          <a:lnRef idx="1">
            <a:schemeClr val="accent6"/>
          </a:lnRef>
          <a:fillRef idx="2">
            <a:schemeClr val="accent6"/>
          </a:fillRef>
          <a:effectRef idx="1">
            <a:schemeClr val="accent6"/>
          </a:effectRef>
          <a:fontRef idx="minor">
            <a:schemeClr val="dk1"/>
          </a:fontRef>
        </p:style>
        <p:txBody>
          <a:bodyPr>
            <a:noAutofit/>
          </a:bodyPr>
          <a:lstStyle/>
          <a:p>
            <a:pPr marL="320040" indent="-320040" algn="just" fontAlgn="auto">
              <a:spcAft>
                <a:spcPts val="600"/>
              </a:spcAft>
              <a:buFont typeface="Wingdings" pitchFamily="2" charset="2"/>
              <a:buChar char="Ø"/>
              <a:defRPr/>
            </a:pPr>
            <a:r>
              <a:rPr lang="id-ID" sz="3000" dirty="0" smtClean="0"/>
              <a:t>Adalah kapasitas teoritis dikurangi dengan kerugian-kerugian waktu yang tidak dapat dihindari karena hambatan-hambatan intern perusahaan.</a:t>
            </a:r>
          </a:p>
          <a:p>
            <a:pPr marL="320040" indent="-320040" algn="just" fontAlgn="auto">
              <a:spcAft>
                <a:spcPts val="600"/>
              </a:spcAft>
              <a:buFont typeface="Wingdings" pitchFamily="2" charset="2"/>
              <a:buChar char="Ø"/>
              <a:defRPr/>
            </a:pPr>
            <a:r>
              <a:rPr lang="id-ID" sz="3000" dirty="0" smtClean="0"/>
              <a:t>Contoh hambatan intern perusahaan: penghentian pabrik yang tidak dapat dihindari karena adanya reparasi mesin, tertundanya kedatangan bahan baku dan suku cadang, hari-hari libur, ketidakefisienan, dll.</a:t>
            </a:r>
          </a:p>
          <a:p>
            <a:pPr marL="320040" indent="-320040" algn="just" fontAlgn="auto">
              <a:spcAft>
                <a:spcPts val="0"/>
              </a:spcAft>
              <a:buFont typeface="Wingdings" pitchFamily="2" charset="2"/>
              <a:buChar char="Ø"/>
              <a:defRPr/>
            </a:pPr>
            <a:r>
              <a:rPr lang="id-ID" sz="3000" dirty="0" smtClean="0"/>
              <a:t>Merupakan pendekatan jangka panjang, titik berat pada kapasitas fisik pabrik.</a:t>
            </a:r>
            <a:endParaRPr lang="id-ID" sz="30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612775" y="228600"/>
            <a:ext cx="8153400" cy="990600"/>
          </a:xfrm>
        </p:spPr>
        <p:txBody>
          <a:bodyPr/>
          <a:lstStyle/>
          <a:p>
            <a:pPr>
              <a:defRPr/>
            </a:pPr>
            <a:r>
              <a:rPr lang="id-ID" b="1" dirty="0" smtClean="0"/>
              <a:t>KAPASITAS NORMAL</a:t>
            </a:r>
          </a:p>
        </p:txBody>
      </p:sp>
      <p:sp>
        <p:nvSpPr>
          <p:cNvPr id="3" name="Content Placeholder 2"/>
          <p:cNvSpPr>
            <a:spLocks noGrp="1"/>
          </p:cNvSpPr>
          <p:nvPr>
            <p:ph idx="1"/>
          </p:nvPr>
        </p:nvSpPr>
        <p:spPr>
          <a:xfrm>
            <a:off x="633442" y="1357298"/>
            <a:ext cx="8153400" cy="4857784"/>
          </a:xfrm>
          <a:ln>
            <a:miter lim="800000"/>
            <a:headEnd/>
            <a:tailEnd/>
          </a:ln>
        </p:spPr>
        <p:style>
          <a:lnRef idx="1">
            <a:schemeClr val="accent6"/>
          </a:lnRef>
          <a:fillRef idx="2">
            <a:schemeClr val="accent6"/>
          </a:fillRef>
          <a:effectRef idx="1">
            <a:schemeClr val="accent6"/>
          </a:effectRef>
          <a:fontRef idx="minor">
            <a:schemeClr val="dk1"/>
          </a:fontRef>
        </p:style>
        <p:txBody>
          <a:bodyPr>
            <a:normAutofit/>
          </a:bodyPr>
          <a:lstStyle/>
          <a:p>
            <a:pPr marL="320040" indent="-320040" algn="just" fontAlgn="auto">
              <a:spcAft>
                <a:spcPts val="600"/>
              </a:spcAft>
              <a:buFont typeface="Wingdings"/>
              <a:buChar char=""/>
              <a:defRPr/>
            </a:pPr>
            <a:r>
              <a:rPr lang="id-ID" dirty="0" smtClean="0"/>
              <a:t>Adalah kemampuan perusahaan untuk memproduksi dan menjual produknya dalam jangka panjang</a:t>
            </a:r>
          </a:p>
          <a:p>
            <a:pPr marL="320040" indent="-320040" algn="just" fontAlgn="auto">
              <a:spcAft>
                <a:spcPts val="600"/>
              </a:spcAft>
              <a:buFont typeface="Wingdings"/>
              <a:buChar char=""/>
              <a:defRPr/>
            </a:pPr>
            <a:r>
              <a:rPr lang="id-ID" dirty="0" smtClean="0"/>
              <a:t>Merupakan kapasitas teoritis dikurangi dengan kerugian-kerugian waktu yang tidak dapat dihindari karena hambatan-hambatan intern perusahaan dan trend penjualan di masa yang akan datang.</a:t>
            </a:r>
          </a:p>
          <a:p>
            <a:pPr marL="320040" indent="-320040" algn="just" fontAlgn="auto">
              <a:spcAft>
                <a:spcPts val="0"/>
              </a:spcAft>
              <a:buFont typeface="Wingdings"/>
              <a:buChar char=""/>
              <a:defRPr/>
            </a:pPr>
            <a:r>
              <a:rPr lang="id-ID" dirty="0" smtClean="0"/>
              <a:t>Merupakan pendekatan jangka panjang, titik berat pada kapasitas fisik pabrik.</a:t>
            </a:r>
            <a:endParaRPr lang="id-ID"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775" y="228600"/>
            <a:ext cx="8153400" cy="990600"/>
          </a:xfrm>
        </p:spPr>
        <p:txBody>
          <a:bodyPr>
            <a:normAutofit fontScale="90000"/>
          </a:bodyPr>
          <a:lstStyle/>
          <a:p>
            <a:pPr fontAlgn="auto">
              <a:spcAft>
                <a:spcPts val="0"/>
              </a:spcAft>
              <a:defRPr/>
            </a:pPr>
            <a:r>
              <a:rPr lang="id-ID" b="1" dirty="0" smtClean="0"/>
              <a:t>KAPASITAS SESUNGGUHNYA YANG DIHARAPKAN</a:t>
            </a:r>
            <a:endParaRPr lang="id-ID" b="1" dirty="0"/>
          </a:p>
        </p:txBody>
      </p:sp>
      <p:sp>
        <p:nvSpPr>
          <p:cNvPr id="3" name="Content Placeholder 2"/>
          <p:cNvSpPr>
            <a:spLocks noGrp="1"/>
          </p:cNvSpPr>
          <p:nvPr>
            <p:ph idx="1"/>
          </p:nvPr>
        </p:nvSpPr>
        <p:spPr>
          <a:xfrm>
            <a:off x="776318" y="1428736"/>
            <a:ext cx="8153400" cy="5214974"/>
          </a:xfrm>
          <a:ln>
            <a:miter lim="800000"/>
            <a:headEnd/>
            <a:tailEnd/>
          </a:ln>
        </p:spPr>
        <p:style>
          <a:lnRef idx="1">
            <a:schemeClr val="accent6"/>
          </a:lnRef>
          <a:fillRef idx="2">
            <a:schemeClr val="accent6"/>
          </a:fillRef>
          <a:effectRef idx="1">
            <a:schemeClr val="accent6"/>
          </a:effectRef>
          <a:fontRef idx="minor">
            <a:schemeClr val="dk1"/>
          </a:fontRef>
        </p:style>
        <p:txBody>
          <a:bodyPr>
            <a:noAutofit/>
          </a:bodyPr>
          <a:lstStyle/>
          <a:p>
            <a:pPr marL="320040" indent="-320040" algn="just" fontAlgn="auto">
              <a:spcAft>
                <a:spcPts val="0"/>
              </a:spcAft>
              <a:buFont typeface="Wingdings"/>
              <a:buChar char=""/>
              <a:defRPr/>
            </a:pPr>
            <a:r>
              <a:rPr lang="id-ID" sz="2400" dirty="0" smtClean="0"/>
              <a:t>Adalah kapasitas sesungguhnya yang diperkirakan akan dapat dicapai dalam tahun yang akan datang.</a:t>
            </a:r>
          </a:p>
          <a:p>
            <a:pPr marL="320040" indent="-320040" algn="just" fontAlgn="auto">
              <a:spcAft>
                <a:spcPts val="0"/>
              </a:spcAft>
              <a:buFont typeface="Wingdings"/>
              <a:buChar char=""/>
              <a:defRPr/>
            </a:pPr>
            <a:r>
              <a:rPr lang="id-ID" sz="2400" dirty="0" smtClean="0"/>
              <a:t>Menggunakan ramalan penjualan tahun yang akan datang sebagai dasar penentuan kapasitas.</a:t>
            </a:r>
          </a:p>
          <a:p>
            <a:pPr marL="320040" indent="-320040" algn="just" fontAlgn="auto">
              <a:spcAft>
                <a:spcPts val="0"/>
              </a:spcAft>
              <a:buFont typeface="Wingdings"/>
              <a:buChar char=""/>
              <a:defRPr/>
            </a:pPr>
            <a:r>
              <a:rPr lang="id-ID" sz="2400" dirty="0" smtClean="0"/>
              <a:t>Merupakan pendekatan jangka pendek</a:t>
            </a:r>
          </a:p>
          <a:p>
            <a:pPr marL="320040" indent="-320040" algn="just" fontAlgn="auto">
              <a:spcAft>
                <a:spcPts val="0"/>
              </a:spcAft>
              <a:buFont typeface="Wingdings"/>
              <a:buChar char=""/>
              <a:defRPr/>
            </a:pPr>
            <a:r>
              <a:rPr lang="id-ID" sz="2400" dirty="0" smtClean="0"/>
              <a:t>Kelemahan penggunaan kapasitas sesungguhnya yang diharapkan sebagai dasar penentuan tarif BOP:</a:t>
            </a:r>
          </a:p>
          <a:p>
            <a:pPr marL="627063" lvl="2" indent="-354013" algn="just" fontAlgn="auto">
              <a:spcAft>
                <a:spcPts val="0"/>
              </a:spcAft>
              <a:buFont typeface="+mj-lt"/>
              <a:buAutoNum type="arabicPeriod"/>
              <a:defRPr/>
            </a:pPr>
            <a:r>
              <a:rPr lang="id-ID" dirty="0" smtClean="0"/>
              <a:t>Berakibat terjadinya perbedaan yang besar pada tarif BOP dari tahun ke tahun.</a:t>
            </a:r>
          </a:p>
          <a:p>
            <a:pPr marL="627063" lvl="2" indent="-354013" algn="just" fontAlgn="auto">
              <a:spcAft>
                <a:spcPts val="0"/>
              </a:spcAft>
              <a:buFont typeface="+mj-lt"/>
              <a:buAutoNum type="arabicPeriod"/>
              <a:defRPr/>
            </a:pPr>
            <a:r>
              <a:rPr lang="id-ID" dirty="0" smtClean="0"/>
              <a:t>Akibat perbedaan yang besar pada tarif BOP, maka biaya-biaya akibat adanya fasilitas yang menganggur dikapitalisasikan dan diperhitungkan dalam harga pokok produksi.</a:t>
            </a:r>
            <a:endParaRPr lang="id-ID"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00125" y="274638"/>
            <a:ext cx="7934325" cy="1143000"/>
          </a:xfrm>
        </p:spPr>
        <p:txBody>
          <a:bodyPr>
            <a:noAutofit/>
          </a:bodyPr>
          <a:lstStyle/>
          <a:p>
            <a:pPr algn="ctr" eaLnBrk="1" fontAlgn="auto" hangingPunct="1">
              <a:spcAft>
                <a:spcPts val="0"/>
              </a:spcAft>
              <a:defRPr/>
            </a:pPr>
            <a:r>
              <a:rPr lang="en-US" sz="3200" b="1" dirty="0" err="1" smtClean="0">
                <a:solidFill>
                  <a:schemeClr val="tx1"/>
                </a:solidFill>
              </a:rPr>
              <a:t>Faktor-faktor</a:t>
            </a:r>
            <a:r>
              <a:rPr lang="en-US" sz="3200" b="1" dirty="0" smtClean="0">
                <a:solidFill>
                  <a:schemeClr val="tx1"/>
                </a:solidFill>
              </a:rPr>
              <a:t> yang </a:t>
            </a:r>
            <a:r>
              <a:rPr lang="en-US" sz="3200" b="1" dirty="0" err="1" smtClean="0">
                <a:solidFill>
                  <a:schemeClr val="tx1"/>
                </a:solidFill>
              </a:rPr>
              <a:t>harus</a:t>
            </a:r>
            <a:r>
              <a:rPr lang="en-US" sz="3200" b="1" dirty="0" smtClean="0">
                <a:solidFill>
                  <a:schemeClr val="tx1"/>
                </a:solidFill>
              </a:rPr>
              <a:t> </a:t>
            </a:r>
            <a:r>
              <a:rPr lang="en-US" sz="3200" b="1" dirty="0" err="1" smtClean="0">
                <a:solidFill>
                  <a:schemeClr val="tx1"/>
                </a:solidFill>
              </a:rPr>
              <a:t>dipertimbangkan</a:t>
            </a:r>
            <a:r>
              <a:rPr lang="en-US" sz="3200" b="1" dirty="0" smtClean="0">
                <a:solidFill>
                  <a:schemeClr val="tx1"/>
                </a:solidFill>
              </a:rPr>
              <a:t> </a:t>
            </a:r>
            <a:r>
              <a:rPr lang="en-US" sz="3200" b="1" dirty="0" err="1" smtClean="0">
                <a:solidFill>
                  <a:schemeClr val="tx1"/>
                </a:solidFill>
              </a:rPr>
              <a:t>dalam</a:t>
            </a:r>
            <a:r>
              <a:rPr lang="en-US" sz="3200" b="1" dirty="0" smtClean="0">
                <a:solidFill>
                  <a:schemeClr val="tx1"/>
                </a:solidFill>
              </a:rPr>
              <a:t> </a:t>
            </a:r>
            <a:r>
              <a:rPr lang="en-US" sz="3200" b="1" dirty="0" err="1" smtClean="0">
                <a:solidFill>
                  <a:schemeClr val="tx1"/>
                </a:solidFill>
              </a:rPr>
              <a:t>penentuan</a:t>
            </a:r>
            <a:r>
              <a:rPr lang="en-US" sz="3200" b="1" dirty="0" smtClean="0">
                <a:solidFill>
                  <a:schemeClr val="tx1"/>
                </a:solidFill>
              </a:rPr>
              <a:t> </a:t>
            </a:r>
            <a:r>
              <a:rPr lang="en-US" sz="3200" b="1" dirty="0" err="1" smtClean="0">
                <a:solidFill>
                  <a:schemeClr val="tx1"/>
                </a:solidFill>
              </a:rPr>
              <a:t>tarip</a:t>
            </a:r>
            <a:r>
              <a:rPr lang="en-US" sz="3200" b="1" dirty="0" smtClean="0">
                <a:solidFill>
                  <a:schemeClr val="tx1"/>
                </a:solidFill>
              </a:rPr>
              <a:t> BOP</a:t>
            </a:r>
            <a:r>
              <a:rPr lang="id-ID" sz="3200" b="1" dirty="0" smtClean="0">
                <a:solidFill>
                  <a:schemeClr val="tx1"/>
                </a:solidFill>
              </a:rPr>
              <a:t> </a:t>
            </a:r>
            <a:endParaRPr lang="id-ID" sz="3200" b="1" dirty="0">
              <a:solidFill>
                <a:schemeClr val="tx1"/>
              </a:solidFill>
            </a:endParaRPr>
          </a:p>
        </p:txBody>
      </p:sp>
      <p:sp>
        <p:nvSpPr>
          <p:cNvPr id="30723" name="Content Placeholder 2"/>
          <p:cNvSpPr>
            <a:spLocks noGrp="1"/>
          </p:cNvSpPr>
          <p:nvPr>
            <p:ph idx="1"/>
          </p:nvPr>
        </p:nvSpPr>
        <p:spPr>
          <a:xfrm>
            <a:off x="1000125" y="1857375"/>
            <a:ext cx="7934325" cy="4391025"/>
          </a:xfrm>
        </p:spPr>
        <p:txBody>
          <a:bodyPr>
            <a:normAutofit lnSpcReduction="10000"/>
          </a:bodyPr>
          <a:lstStyle/>
          <a:p>
            <a:pPr indent="-365125" algn="just" eaLnBrk="1" hangingPunct="1">
              <a:lnSpc>
                <a:spcPct val="90000"/>
              </a:lnSpc>
              <a:buFont typeface="Wingdings" pitchFamily="2" charset="2"/>
              <a:buChar char="Ø"/>
              <a:defRPr/>
            </a:pPr>
            <a:r>
              <a:rPr lang="en-US" sz="3600" dirty="0" err="1" smtClean="0"/>
              <a:t>Dasar</a:t>
            </a:r>
            <a:r>
              <a:rPr lang="en-US" sz="3600" dirty="0" smtClean="0"/>
              <a:t> </a:t>
            </a:r>
            <a:r>
              <a:rPr lang="id-ID" sz="3600" dirty="0" smtClean="0"/>
              <a:t>pembebanan</a:t>
            </a:r>
            <a:endParaRPr lang="en-US" sz="3600" dirty="0" smtClean="0"/>
          </a:p>
          <a:p>
            <a:pPr indent="-365125" algn="just" eaLnBrk="1" hangingPunct="1">
              <a:lnSpc>
                <a:spcPct val="90000"/>
              </a:lnSpc>
              <a:buFont typeface="Wingdings" pitchFamily="2" charset="2"/>
              <a:buChar char="Ø"/>
              <a:defRPr/>
            </a:pPr>
            <a:r>
              <a:rPr lang="en-US" sz="3600" dirty="0" err="1" smtClean="0"/>
              <a:t>Pemilihan</a:t>
            </a:r>
            <a:r>
              <a:rPr lang="en-US" sz="3600" dirty="0" smtClean="0"/>
              <a:t> </a:t>
            </a:r>
            <a:r>
              <a:rPr lang="en-US" sz="3600" dirty="0" err="1" smtClean="0"/>
              <a:t>tingkat</a:t>
            </a:r>
            <a:r>
              <a:rPr lang="en-US" sz="3600" dirty="0" smtClean="0"/>
              <a:t> </a:t>
            </a:r>
            <a:r>
              <a:rPr lang="en-US" sz="3600" dirty="0" err="1" smtClean="0"/>
              <a:t>aktifitas</a:t>
            </a:r>
            <a:r>
              <a:rPr lang="en-US" sz="3600" dirty="0" smtClean="0"/>
              <a:t> </a:t>
            </a:r>
          </a:p>
          <a:p>
            <a:pPr indent="-365125" algn="just" eaLnBrk="1" hangingPunct="1">
              <a:lnSpc>
                <a:spcPct val="90000"/>
              </a:lnSpc>
              <a:buFont typeface="Wingdings" pitchFamily="2" charset="2"/>
              <a:buChar char="Ø"/>
              <a:defRPr/>
            </a:pPr>
            <a:r>
              <a:rPr lang="en-US" sz="3600" dirty="0" err="1" smtClean="0"/>
              <a:t>Memasukan</a:t>
            </a:r>
            <a:r>
              <a:rPr lang="en-US" sz="3600" dirty="0" smtClean="0"/>
              <a:t> </a:t>
            </a:r>
            <a:r>
              <a:rPr lang="en-US" sz="3600" dirty="0" err="1" smtClean="0"/>
              <a:t>atau</a:t>
            </a:r>
            <a:r>
              <a:rPr lang="en-US" sz="3600" dirty="0" smtClean="0"/>
              <a:t> </a:t>
            </a:r>
            <a:r>
              <a:rPr lang="en-US" sz="3600" dirty="0" err="1" smtClean="0"/>
              <a:t>tidak</a:t>
            </a:r>
            <a:r>
              <a:rPr lang="en-US" sz="3600" dirty="0" smtClean="0"/>
              <a:t> </a:t>
            </a:r>
            <a:r>
              <a:rPr lang="en-US" sz="3600" dirty="0" err="1" smtClean="0"/>
              <a:t>memasukan</a:t>
            </a:r>
            <a:r>
              <a:rPr lang="en-US" sz="3600" dirty="0" smtClean="0"/>
              <a:t> </a:t>
            </a:r>
            <a:r>
              <a:rPr lang="en-US" sz="3600" i="1" dirty="0" smtClean="0"/>
              <a:t>overhead</a:t>
            </a:r>
            <a:r>
              <a:rPr lang="en-US" sz="3600" dirty="0" smtClean="0"/>
              <a:t> </a:t>
            </a:r>
            <a:r>
              <a:rPr lang="en-US" sz="3600" dirty="0" err="1" smtClean="0"/>
              <a:t>pabrik</a:t>
            </a:r>
            <a:r>
              <a:rPr lang="en-US" sz="3600" dirty="0" smtClean="0"/>
              <a:t> </a:t>
            </a:r>
            <a:r>
              <a:rPr lang="en-US" sz="3600" dirty="0" err="1" smtClean="0"/>
              <a:t>tetap</a:t>
            </a:r>
            <a:endParaRPr lang="en-US" sz="3600" dirty="0" smtClean="0"/>
          </a:p>
          <a:p>
            <a:pPr indent="-365125" algn="just" eaLnBrk="1" hangingPunct="1">
              <a:lnSpc>
                <a:spcPct val="90000"/>
              </a:lnSpc>
              <a:buFont typeface="Wingdings" pitchFamily="2" charset="2"/>
              <a:buChar char="Ø"/>
              <a:defRPr/>
            </a:pPr>
            <a:r>
              <a:rPr lang="en-US" sz="3600" dirty="0" err="1" smtClean="0"/>
              <a:t>Menggunakan</a:t>
            </a:r>
            <a:r>
              <a:rPr lang="en-US" sz="3600" dirty="0" smtClean="0"/>
              <a:t> </a:t>
            </a:r>
            <a:r>
              <a:rPr lang="en-US" sz="3600" dirty="0" err="1" smtClean="0"/>
              <a:t>tarif</a:t>
            </a:r>
            <a:r>
              <a:rPr lang="en-US" sz="3600" dirty="0" smtClean="0"/>
              <a:t> </a:t>
            </a:r>
            <a:r>
              <a:rPr lang="en-US" sz="3600" dirty="0" err="1" smtClean="0"/>
              <a:t>tunggal</a:t>
            </a:r>
            <a:r>
              <a:rPr lang="en-US" sz="3600" dirty="0" smtClean="0"/>
              <a:t> </a:t>
            </a:r>
            <a:r>
              <a:rPr lang="en-US" sz="3600" dirty="0" err="1" smtClean="0"/>
              <a:t>atau</a:t>
            </a:r>
            <a:r>
              <a:rPr lang="en-US" sz="3600" dirty="0" smtClean="0"/>
              <a:t> </a:t>
            </a:r>
            <a:r>
              <a:rPr lang="en-US" sz="3600" dirty="0" err="1" smtClean="0"/>
              <a:t>beberapa</a:t>
            </a:r>
            <a:r>
              <a:rPr lang="en-US" sz="3600" dirty="0" smtClean="0"/>
              <a:t> </a:t>
            </a:r>
            <a:r>
              <a:rPr lang="en-US" sz="3600" dirty="0" err="1" smtClean="0"/>
              <a:t>tarif</a:t>
            </a:r>
            <a:endParaRPr lang="en-US" sz="3600" dirty="0" smtClean="0"/>
          </a:p>
          <a:p>
            <a:pPr indent="-365125" algn="just" eaLnBrk="1" hangingPunct="1">
              <a:lnSpc>
                <a:spcPct val="90000"/>
              </a:lnSpc>
              <a:buFont typeface="Wingdings" pitchFamily="2" charset="2"/>
              <a:buChar char="Ø"/>
              <a:defRPr/>
            </a:pPr>
            <a:r>
              <a:rPr lang="en-US" sz="3600" dirty="0" err="1" smtClean="0"/>
              <a:t>Menggunakan</a:t>
            </a:r>
            <a:r>
              <a:rPr lang="en-US" sz="3600" dirty="0" smtClean="0"/>
              <a:t> </a:t>
            </a:r>
            <a:r>
              <a:rPr lang="en-US" sz="3600" dirty="0" err="1" smtClean="0"/>
              <a:t>tarif</a:t>
            </a:r>
            <a:r>
              <a:rPr lang="en-US" sz="3600" dirty="0" smtClean="0"/>
              <a:t> yang </a:t>
            </a:r>
            <a:r>
              <a:rPr lang="en-US" sz="3600" dirty="0" err="1" smtClean="0"/>
              <a:t>berbeda</a:t>
            </a:r>
            <a:r>
              <a:rPr lang="en-US" sz="3600" dirty="0" smtClean="0"/>
              <a:t> </a:t>
            </a:r>
            <a:r>
              <a:rPr lang="en-US" sz="3600" dirty="0" err="1" smtClean="0"/>
              <a:t>untuk</a:t>
            </a:r>
            <a:r>
              <a:rPr lang="en-US" sz="3600" dirty="0" smtClean="0"/>
              <a:t> </a:t>
            </a:r>
            <a:r>
              <a:rPr lang="en-US" sz="3600" dirty="0" err="1" smtClean="0"/>
              <a:t>aktifitas</a:t>
            </a:r>
            <a:r>
              <a:rPr lang="en-US" sz="3600" dirty="0" smtClean="0"/>
              <a:t> </a:t>
            </a:r>
            <a:r>
              <a:rPr lang="en-US" sz="3600" dirty="0" err="1" smtClean="0"/>
              <a:t>jasa</a:t>
            </a:r>
            <a:endParaRPr lang="en-US" sz="3600" dirty="0" smtClean="0"/>
          </a:p>
          <a:p>
            <a:pPr algn="just" eaLnBrk="1" hangingPunct="1">
              <a:buFont typeface="Wingdings" pitchFamily="2" charset="2"/>
              <a:buChar char="Ø"/>
              <a:defRPr/>
            </a:pPr>
            <a:endParaRPr lang="id-ID" sz="3600" dirty="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071563" y="274638"/>
            <a:ext cx="7862887" cy="1143000"/>
          </a:xfrm>
        </p:spPr>
        <p:txBody>
          <a:bodyPr/>
          <a:lstStyle/>
          <a:p>
            <a:pPr algn="ctr" eaLnBrk="1" fontAlgn="auto" hangingPunct="1">
              <a:spcAft>
                <a:spcPts val="0"/>
              </a:spcAft>
              <a:defRPr/>
            </a:pPr>
            <a:r>
              <a:rPr lang="id-ID" sz="3200" b="1" dirty="0" smtClean="0">
                <a:solidFill>
                  <a:schemeClr val="tx1"/>
                </a:solidFill>
              </a:rPr>
              <a:t>D</a:t>
            </a:r>
            <a:r>
              <a:rPr lang="en-US" sz="3200" b="1" dirty="0" err="1" smtClean="0">
                <a:solidFill>
                  <a:schemeClr val="tx1"/>
                </a:solidFill>
              </a:rPr>
              <a:t>asar</a:t>
            </a:r>
            <a:r>
              <a:rPr lang="en-US" sz="3200" b="1" dirty="0" smtClean="0">
                <a:solidFill>
                  <a:schemeClr val="tx1"/>
                </a:solidFill>
              </a:rPr>
              <a:t> </a:t>
            </a:r>
            <a:r>
              <a:rPr lang="id-ID" sz="3200" b="1" dirty="0" smtClean="0">
                <a:solidFill>
                  <a:schemeClr val="tx1"/>
                </a:solidFill>
              </a:rPr>
              <a:t>P</a:t>
            </a:r>
            <a:r>
              <a:rPr lang="en-US" sz="3200" b="1" dirty="0" err="1" smtClean="0">
                <a:solidFill>
                  <a:schemeClr val="tx1"/>
                </a:solidFill>
              </a:rPr>
              <a:t>embebanan</a:t>
            </a:r>
            <a:r>
              <a:rPr lang="en-US" sz="3200" b="1" dirty="0" smtClean="0">
                <a:solidFill>
                  <a:schemeClr val="tx1"/>
                </a:solidFill>
              </a:rPr>
              <a:t> </a:t>
            </a:r>
            <a:r>
              <a:rPr lang="id-ID" sz="3200" b="1" dirty="0" err="1" smtClean="0">
                <a:solidFill>
                  <a:schemeClr val="tx1"/>
                </a:solidFill>
              </a:rPr>
              <a:t>B</a:t>
            </a:r>
            <a:r>
              <a:rPr lang="en-US" sz="3200" b="1" dirty="0" err="1" smtClean="0">
                <a:solidFill>
                  <a:schemeClr val="tx1"/>
                </a:solidFill>
              </a:rPr>
              <a:t>iaya</a:t>
            </a:r>
            <a:r>
              <a:rPr lang="en-US" sz="3200" b="1" dirty="0" smtClean="0">
                <a:solidFill>
                  <a:schemeClr val="tx1"/>
                </a:solidFill>
              </a:rPr>
              <a:t> </a:t>
            </a:r>
            <a:r>
              <a:rPr lang="id-ID" sz="3200" b="1" i="1" dirty="0" smtClean="0">
                <a:solidFill>
                  <a:schemeClr val="tx1"/>
                </a:solidFill>
              </a:rPr>
              <a:t>O</a:t>
            </a:r>
            <a:r>
              <a:rPr lang="en-US" sz="3200" b="1" i="1" dirty="0" err="1" smtClean="0">
                <a:solidFill>
                  <a:schemeClr val="tx1"/>
                </a:solidFill>
              </a:rPr>
              <a:t>verhead</a:t>
            </a:r>
            <a:r>
              <a:rPr lang="en-US" sz="3200" b="1" i="1" dirty="0" smtClean="0">
                <a:solidFill>
                  <a:schemeClr val="tx1"/>
                </a:solidFill>
              </a:rPr>
              <a:t> </a:t>
            </a:r>
            <a:r>
              <a:rPr lang="id-ID" sz="3200" b="1" dirty="0" smtClean="0">
                <a:solidFill>
                  <a:schemeClr val="tx1"/>
                </a:solidFill>
              </a:rPr>
              <a:t>P</a:t>
            </a:r>
            <a:r>
              <a:rPr lang="en-US" sz="3200" b="1" dirty="0" err="1" smtClean="0">
                <a:solidFill>
                  <a:schemeClr val="tx1"/>
                </a:solidFill>
              </a:rPr>
              <a:t>abrik</a:t>
            </a:r>
            <a:endParaRPr lang="en-US" sz="3200" dirty="0" smtClean="0">
              <a:solidFill>
                <a:schemeClr val="tx1"/>
              </a:solidFill>
            </a:endParaRPr>
          </a:p>
        </p:txBody>
      </p:sp>
      <p:sp>
        <p:nvSpPr>
          <p:cNvPr id="43011" name="Rectangle 3"/>
          <p:cNvSpPr>
            <a:spLocks noGrp="1" noChangeArrowheads="1"/>
          </p:cNvSpPr>
          <p:nvPr>
            <p:ph idx="1"/>
          </p:nvPr>
        </p:nvSpPr>
        <p:spPr>
          <a:xfrm>
            <a:off x="1000125" y="1447800"/>
            <a:ext cx="7934325" cy="4800600"/>
          </a:xfrm>
        </p:spPr>
        <p:txBody>
          <a:bodyPr>
            <a:normAutofit lnSpcReduction="10000"/>
          </a:bodyPr>
          <a:lstStyle/>
          <a:p>
            <a:pPr indent="-365125" algn="just" eaLnBrk="1" hangingPunct="1">
              <a:lnSpc>
                <a:spcPct val="90000"/>
              </a:lnSpc>
              <a:buFont typeface="Wingdings" panose="05000000000000000000" pitchFamily="2" charset="2"/>
              <a:buChar char="q"/>
            </a:pPr>
            <a:r>
              <a:rPr lang="id-ID" altLang="en-US" sz="3600" smtClean="0"/>
              <a:t>B</a:t>
            </a:r>
            <a:r>
              <a:rPr lang="en-US" altLang="en-US" sz="3600" smtClean="0"/>
              <a:t>erbagai macam dasar yang dapat dipakai untuk membebankan biaya </a:t>
            </a:r>
            <a:r>
              <a:rPr lang="en-US" altLang="en-US" sz="3600" i="1" smtClean="0"/>
              <a:t>overhead</a:t>
            </a:r>
            <a:r>
              <a:rPr lang="en-US" altLang="en-US" sz="3600" smtClean="0"/>
              <a:t> pabrik kepada produk, diantaranya adalah :</a:t>
            </a:r>
          </a:p>
          <a:p>
            <a:pPr marL="900113" lvl="1" indent="-496888" algn="just" eaLnBrk="1" hangingPunct="1">
              <a:lnSpc>
                <a:spcPct val="90000"/>
              </a:lnSpc>
              <a:buFont typeface="Wingdings" panose="05000000000000000000" pitchFamily="2" charset="2"/>
              <a:buChar char="Ø"/>
            </a:pPr>
            <a:r>
              <a:rPr lang="en-US" altLang="en-US" sz="3200" smtClean="0"/>
              <a:t>Satuan produk</a:t>
            </a:r>
          </a:p>
          <a:p>
            <a:pPr marL="900113" lvl="1" indent="-496888" algn="just" eaLnBrk="1" hangingPunct="1">
              <a:lnSpc>
                <a:spcPct val="90000"/>
              </a:lnSpc>
              <a:buFont typeface="Wingdings" panose="05000000000000000000" pitchFamily="2" charset="2"/>
              <a:buChar char="Ø"/>
            </a:pPr>
            <a:r>
              <a:rPr lang="en-US" altLang="en-US" sz="3200" smtClean="0"/>
              <a:t>Biaya bahan baku</a:t>
            </a:r>
          </a:p>
          <a:p>
            <a:pPr marL="900113" lvl="1" indent="-496888" algn="just" eaLnBrk="1" hangingPunct="1">
              <a:lnSpc>
                <a:spcPct val="90000"/>
              </a:lnSpc>
              <a:buFont typeface="Wingdings" panose="05000000000000000000" pitchFamily="2" charset="2"/>
              <a:buChar char="Ø"/>
            </a:pPr>
            <a:r>
              <a:rPr lang="en-US" altLang="en-US" sz="3200" smtClean="0"/>
              <a:t>Biaya tenaga kerja langsung</a:t>
            </a:r>
          </a:p>
          <a:p>
            <a:pPr marL="900113" lvl="1" indent="-496888" algn="just" eaLnBrk="1" hangingPunct="1">
              <a:lnSpc>
                <a:spcPct val="90000"/>
              </a:lnSpc>
              <a:buFont typeface="Wingdings" panose="05000000000000000000" pitchFamily="2" charset="2"/>
              <a:buChar char="Ø"/>
            </a:pPr>
            <a:r>
              <a:rPr lang="en-US" altLang="en-US" sz="3200" smtClean="0"/>
              <a:t>Jam tenaga kerja langsung</a:t>
            </a:r>
          </a:p>
          <a:p>
            <a:pPr marL="900113" lvl="1" indent="-496888" algn="just" eaLnBrk="1" hangingPunct="1">
              <a:lnSpc>
                <a:spcPct val="90000"/>
              </a:lnSpc>
              <a:buFont typeface="Wingdings" panose="05000000000000000000" pitchFamily="2" charset="2"/>
              <a:buChar char="Ø"/>
            </a:pPr>
            <a:r>
              <a:rPr lang="en-US" altLang="en-US" sz="3200" smtClean="0"/>
              <a:t>Jam mesin</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00125" y="274638"/>
            <a:ext cx="7934325" cy="1143000"/>
          </a:xfrm>
        </p:spPr>
        <p:txBody>
          <a:bodyPr>
            <a:normAutofit fontScale="90000"/>
          </a:bodyPr>
          <a:lstStyle/>
          <a:p>
            <a:pPr algn="ctr" eaLnBrk="1" fontAlgn="auto" hangingPunct="1">
              <a:spcAft>
                <a:spcPts val="0"/>
              </a:spcAft>
              <a:defRPr/>
            </a:pPr>
            <a:r>
              <a:rPr lang="en-US" b="1" dirty="0" err="1" smtClean="0">
                <a:solidFill>
                  <a:schemeClr val="tx1"/>
                </a:solidFill>
              </a:rPr>
              <a:t>Dasar</a:t>
            </a:r>
            <a:r>
              <a:rPr lang="en-US" b="1" dirty="0" smtClean="0">
                <a:solidFill>
                  <a:schemeClr val="tx1"/>
                </a:solidFill>
              </a:rPr>
              <a:t> yang </a:t>
            </a:r>
            <a:r>
              <a:rPr lang="id-ID" b="1" dirty="0" err="1" smtClean="0">
                <a:solidFill>
                  <a:schemeClr val="tx1"/>
                </a:solidFill>
              </a:rPr>
              <a:t>D</a:t>
            </a:r>
            <a:r>
              <a:rPr lang="en-US" b="1" dirty="0" err="1" smtClean="0">
                <a:solidFill>
                  <a:schemeClr val="tx1"/>
                </a:solidFill>
              </a:rPr>
              <a:t>i</a:t>
            </a:r>
            <a:r>
              <a:rPr lang="id-ID" b="1" dirty="0" smtClean="0">
                <a:solidFill>
                  <a:schemeClr val="tx1"/>
                </a:solidFill>
              </a:rPr>
              <a:t>gunakan</a:t>
            </a:r>
            <a:r>
              <a:rPr lang="en-US" b="1" dirty="0" smtClean="0">
                <a:solidFill>
                  <a:schemeClr val="tx1"/>
                </a:solidFill>
              </a:rPr>
              <a:t> </a:t>
            </a:r>
            <a:r>
              <a:rPr lang="en-US" b="1" dirty="0" err="1" smtClean="0">
                <a:solidFill>
                  <a:schemeClr val="tx1"/>
                </a:solidFill>
              </a:rPr>
              <a:t>untuk</a:t>
            </a:r>
            <a:r>
              <a:rPr lang="en-US" b="1" dirty="0" smtClean="0">
                <a:solidFill>
                  <a:schemeClr val="tx1"/>
                </a:solidFill>
              </a:rPr>
              <a:t> </a:t>
            </a:r>
            <a:r>
              <a:rPr lang="id-ID" b="1" dirty="0" smtClean="0">
                <a:solidFill>
                  <a:schemeClr val="tx1"/>
                </a:solidFill>
              </a:rPr>
              <a:t>P</a:t>
            </a:r>
            <a:r>
              <a:rPr lang="en-US" b="1" dirty="0" err="1" smtClean="0">
                <a:solidFill>
                  <a:schemeClr val="tx1"/>
                </a:solidFill>
              </a:rPr>
              <a:t>embebanan</a:t>
            </a:r>
            <a:r>
              <a:rPr lang="en-US" b="1" dirty="0" smtClean="0">
                <a:solidFill>
                  <a:schemeClr val="tx1"/>
                </a:solidFill>
              </a:rPr>
              <a:t> BOP</a:t>
            </a:r>
            <a:endParaRPr lang="id-ID" b="1" dirty="0">
              <a:solidFill>
                <a:schemeClr val="tx1"/>
              </a:solidFill>
            </a:endParaRPr>
          </a:p>
        </p:txBody>
      </p:sp>
      <p:sp>
        <p:nvSpPr>
          <p:cNvPr id="32771" name="Content Placeholder 2"/>
          <p:cNvSpPr>
            <a:spLocks noGrp="1"/>
          </p:cNvSpPr>
          <p:nvPr>
            <p:ph idx="1"/>
          </p:nvPr>
        </p:nvSpPr>
        <p:spPr>
          <a:xfrm>
            <a:off x="1000125" y="1571625"/>
            <a:ext cx="7934325" cy="4676775"/>
          </a:xfrm>
        </p:spPr>
        <p:txBody>
          <a:bodyPr/>
          <a:lstStyle/>
          <a:p>
            <a:pPr marL="0" indent="0" eaLnBrk="1" hangingPunct="1">
              <a:lnSpc>
                <a:spcPct val="90000"/>
              </a:lnSpc>
              <a:spcBef>
                <a:spcPts val="1200"/>
              </a:spcBef>
              <a:buFont typeface="Wingdings 2" panose="05020102010507070707" pitchFamily="18" charset="2"/>
              <a:buNone/>
              <a:defRPr/>
            </a:pPr>
            <a:r>
              <a:rPr lang="id-ID" sz="4000" dirty="0" smtClean="0"/>
              <a:t>Tujuannya :</a:t>
            </a:r>
          </a:p>
          <a:p>
            <a:pPr marL="531813" indent="-531813" algn="just" eaLnBrk="1" hangingPunct="1">
              <a:lnSpc>
                <a:spcPct val="90000"/>
              </a:lnSpc>
              <a:spcBef>
                <a:spcPts val="1200"/>
              </a:spcBef>
              <a:buFont typeface="Gill Sans MT" pitchFamily="34" charset="0"/>
              <a:buAutoNum type="arabicPeriod"/>
              <a:defRPr/>
            </a:pPr>
            <a:r>
              <a:rPr lang="id-ID" sz="3600" dirty="0" smtClean="0"/>
              <a:t>Menjamin bahwa pembebanan biaya </a:t>
            </a:r>
            <a:r>
              <a:rPr lang="id-ID" sz="3600" i="1" dirty="0" smtClean="0"/>
              <a:t>overhead</a:t>
            </a:r>
            <a:r>
              <a:rPr lang="id-ID" sz="3600" dirty="0" smtClean="0"/>
              <a:t> dilakukan dengan perbandingan yang wajar,  sehubungan manfaatnya dari biaya terhadap hasil produksi</a:t>
            </a:r>
          </a:p>
          <a:p>
            <a:pPr marL="531813" indent="-531813" algn="just" eaLnBrk="1" hangingPunct="1">
              <a:lnSpc>
                <a:spcPct val="90000"/>
              </a:lnSpc>
              <a:spcBef>
                <a:spcPts val="1200"/>
              </a:spcBef>
              <a:buFont typeface="Gill Sans MT" pitchFamily="34" charset="0"/>
              <a:buAutoNum type="arabicPeriod"/>
              <a:defRPr/>
            </a:pPr>
            <a:r>
              <a:rPr lang="id-ID" sz="3600" dirty="0" smtClean="0"/>
              <a:t>Mengurangi biaya dan perkerjaan administrasi </a:t>
            </a:r>
            <a:endParaRPr lang="en-US" sz="3600" dirty="0" smtClean="0"/>
          </a:p>
          <a:p>
            <a:pPr eaLnBrk="1" hangingPunct="1">
              <a:spcBef>
                <a:spcPts val="1200"/>
              </a:spcBef>
              <a:defRPr/>
            </a:pPr>
            <a:endParaRPr lang="id-ID" sz="4000"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a:solidFill>
                  <a:schemeClr val="tx1"/>
                </a:solidFill>
              </a:rPr>
              <a:t>Biaya </a:t>
            </a:r>
            <a:r>
              <a:rPr lang="en-US" b="1" i="1" dirty="0">
                <a:solidFill>
                  <a:schemeClr val="tx1"/>
                </a:solidFill>
              </a:rPr>
              <a:t>Overhead</a:t>
            </a:r>
            <a:r>
              <a:rPr lang="en-US" b="1" dirty="0">
                <a:solidFill>
                  <a:schemeClr val="tx1"/>
                </a:solidFill>
              </a:rPr>
              <a:t> </a:t>
            </a:r>
            <a:r>
              <a:rPr lang="en-US" b="1" dirty="0" err="1">
                <a:solidFill>
                  <a:schemeClr val="tx1"/>
                </a:solidFill>
              </a:rPr>
              <a:t>Pabrik</a:t>
            </a:r>
            <a:endParaRPr lang="en-US" dirty="0"/>
          </a:p>
        </p:txBody>
      </p:sp>
      <p:sp>
        <p:nvSpPr>
          <p:cNvPr id="4" name="Rectangle 3"/>
          <p:cNvSpPr/>
          <p:nvPr/>
        </p:nvSpPr>
        <p:spPr>
          <a:xfrm>
            <a:off x="594536" y="1556792"/>
            <a:ext cx="8233226" cy="3416320"/>
          </a:xfrm>
          <a:prstGeom prst="rect">
            <a:avLst/>
          </a:prstGeom>
        </p:spPr>
        <p:txBody>
          <a:bodyPr wrap="square">
            <a:spAutoFit/>
          </a:bodyPr>
          <a:lstStyle/>
          <a:p>
            <a:pPr algn="just">
              <a:spcBef>
                <a:spcPts val="1200"/>
              </a:spcBef>
            </a:pPr>
            <a:r>
              <a:rPr lang="en-US" altLang="en-US" sz="3600" dirty="0" err="1"/>
              <a:t>Adalah</a:t>
            </a:r>
            <a:r>
              <a:rPr lang="en-US" altLang="en-US" sz="3600" dirty="0"/>
              <a:t> </a:t>
            </a:r>
            <a:r>
              <a:rPr lang="en-US" altLang="en-US" sz="3600" dirty="0" err="1"/>
              <a:t>bahan</a:t>
            </a:r>
            <a:r>
              <a:rPr lang="en-US" altLang="en-US" sz="3600" dirty="0"/>
              <a:t> </a:t>
            </a:r>
            <a:r>
              <a:rPr lang="en-US" altLang="en-US" sz="3600" dirty="0" err="1"/>
              <a:t>baku</a:t>
            </a:r>
            <a:r>
              <a:rPr lang="en-US" altLang="en-US" sz="3600" dirty="0"/>
              <a:t> </a:t>
            </a:r>
            <a:r>
              <a:rPr lang="en-US" altLang="en-US" sz="3600" dirty="0" err="1"/>
              <a:t>tidak</a:t>
            </a:r>
            <a:r>
              <a:rPr lang="en-US" altLang="en-US" sz="3600" dirty="0"/>
              <a:t> </a:t>
            </a:r>
            <a:r>
              <a:rPr lang="en-US" altLang="en-US" sz="3600" dirty="0" err="1"/>
              <a:t>langsung</a:t>
            </a:r>
            <a:r>
              <a:rPr lang="en-US" altLang="en-US" sz="3600" dirty="0"/>
              <a:t> </a:t>
            </a:r>
            <a:r>
              <a:rPr lang="en-US" altLang="en-US" sz="3600" dirty="0" err="1"/>
              <a:t>dan</a:t>
            </a:r>
            <a:r>
              <a:rPr lang="en-US" altLang="en-US" sz="3600" dirty="0"/>
              <a:t> </a:t>
            </a:r>
            <a:r>
              <a:rPr lang="en-US" altLang="en-US" sz="3600" dirty="0" err="1"/>
              <a:t>tenaga</a:t>
            </a:r>
            <a:r>
              <a:rPr lang="en-US" altLang="en-US" sz="3600" dirty="0"/>
              <a:t> </a:t>
            </a:r>
            <a:r>
              <a:rPr lang="en-US" altLang="en-US" sz="3600" dirty="0" err="1"/>
              <a:t>kerja</a:t>
            </a:r>
            <a:r>
              <a:rPr lang="en-US" altLang="en-US" sz="3600" dirty="0"/>
              <a:t> </a:t>
            </a:r>
            <a:r>
              <a:rPr lang="en-US" altLang="en-US" sz="3600" dirty="0" err="1"/>
              <a:t>tidak</a:t>
            </a:r>
            <a:r>
              <a:rPr lang="en-US" altLang="en-US" sz="3600" dirty="0"/>
              <a:t> </a:t>
            </a:r>
            <a:r>
              <a:rPr lang="en-US" altLang="en-US" sz="3600" dirty="0" err="1"/>
              <a:t>langsung</a:t>
            </a:r>
            <a:r>
              <a:rPr lang="en-US" altLang="en-US" sz="3600" dirty="0"/>
              <a:t> </a:t>
            </a:r>
            <a:r>
              <a:rPr lang="en-US" altLang="en-US" sz="3600" dirty="0" err="1"/>
              <a:t>serta</a:t>
            </a:r>
            <a:r>
              <a:rPr lang="en-US" altLang="en-US" sz="3600" dirty="0"/>
              <a:t> </a:t>
            </a:r>
            <a:r>
              <a:rPr lang="en-US" altLang="en-US" sz="3600" dirty="0" err="1"/>
              <a:t>biaya-biaya</a:t>
            </a:r>
            <a:r>
              <a:rPr lang="en-US" altLang="en-US" sz="3600" dirty="0"/>
              <a:t> </a:t>
            </a:r>
            <a:r>
              <a:rPr lang="en-US" altLang="en-US" sz="3600" dirty="0" err="1"/>
              <a:t>tidak</a:t>
            </a:r>
            <a:r>
              <a:rPr lang="en-US" altLang="en-US" sz="3600" dirty="0"/>
              <a:t> </a:t>
            </a:r>
            <a:r>
              <a:rPr lang="en-US" altLang="en-US" sz="3600" dirty="0" err="1"/>
              <a:t>langsung</a:t>
            </a:r>
            <a:r>
              <a:rPr lang="en-US" altLang="en-US" sz="3600" dirty="0"/>
              <a:t> </a:t>
            </a:r>
            <a:r>
              <a:rPr lang="en-US" altLang="en-US" sz="3600" dirty="0" err="1"/>
              <a:t>lainnya</a:t>
            </a:r>
            <a:r>
              <a:rPr lang="en-US" altLang="en-US" sz="3600" dirty="0"/>
              <a:t> yang </a:t>
            </a:r>
            <a:r>
              <a:rPr lang="en-US" altLang="en-US" sz="3600" dirty="0" err="1"/>
              <a:t>tidak</a:t>
            </a:r>
            <a:r>
              <a:rPr lang="en-US" altLang="en-US" sz="3600" dirty="0"/>
              <a:t> </a:t>
            </a:r>
            <a:r>
              <a:rPr lang="en-US" altLang="en-US" sz="3600" dirty="0" err="1"/>
              <a:t>dapat</a:t>
            </a:r>
            <a:r>
              <a:rPr lang="en-US" altLang="en-US" sz="3600" dirty="0"/>
              <a:t> </a:t>
            </a:r>
            <a:r>
              <a:rPr lang="en-US" altLang="en-US" sz="3600" dirty="0" err="1"/>
              <a:t>ditelusuri</a:t>
            </a:r>
            <a:r>
              <a:rPr lang="en-US" altLang="en-US" sz="3600" dirty="0"/>
              <a:t> </a:t>
            </a:r>
            <a:r>
              <a:rPr lang="en-US" altLang="en-US" sz="3600" dirty="0" err="1"/>
              <a:t>secara</a:t>
            </a:r>
            <a:r>
              <a:rPr lang="en-US" altLang="en-US" sz="3600" dirty="0"/>
              <a:t> </a:t>
            </a:r>
            <a:r>
              <a:rPr lang="en-US" altLang="en-US" sz="3600" dirty="0" err="1"/>
              <a:t>langsung</a:t>
            </a:r>
            <a:r>
              <a:rPr lang="en-US" altLang="en-US" sz="3600" dirty="0"/>
              <a:t> </a:t>
            </a:r>
            <a:r>
              <a:rPr lang="en-US" altLang="en-US" sz="3600" dirty="0" err="1"/>
              <a:t>ke</a:t>
            </a:r>
            <a:r>
              <a:rPr lang="en-US" altLang="en-US" sz="3600" dirty="0"/>
              <a:t> </a:t>
            </a:r>
            <a:r>
              <a:rPr lang="en-US" altLang="en-US" sz="3600" dirty="0" err="1"/>
              <a:t>produk</a:t>
            </a:r>
            <a:r>
              <a:rPr lang="en-US" altLang="en-US" sz="3600" dirty="0"/>
              <a:t> </a:t>
            </a:r>
            <a:r>
              <a:rPr lang="en-US" altLang="en-US" sz="3600" dirty="0" err="1"/>
              <a:t>selesai</a:t>
            </a:r>
            <a:r>
              <a:rPr lang="en-US" altLang="en-US" sz="3600" dirty="0"/>
              <a:t> </a:t>
            </a:r>
            <a:r>
              <a:rPr lang="en-US" altLang="en-US" sz="3600" dirty="0" err="1"/>
              <a:t>atau</a:t>
            </a:r>
            <a:r>
              <a:rPr lang="en-US" altLang="en-US" sz="3600" dirty="0"/>
              <a:t> </a:t>
            </a:r>
            <a:r>
              <a:rPr lang="en-US" altLang="en-US" sz="3600" dirty="0" err="1"/>
              <a:t>tujuan</a:t>
            </a:r>
            <a:r>
              <a:rPr lang="en-US" altLang="en-US" sz="3600" dirty="0"/>
              <a:t> </a:t>
            </a:r>
            <a:r>
              <a:rPr lang="en-US" altLang="en-US" sz="3600" dirty="0" err="1"/>
              <a:t>akhir</a:t>
            </a:r>
            <a:r>
              <a:rPr lang="en-US" altLang="en-US" sz="3600" dirty="0"/>
              <a:t> </a:t>
            </a:r>
            <a:r>
              <a:rPr lang="en-US" altLang="en-US" sz="3600" dirty="0" err="1"/>
              <a:t>biaya</a:t>
            </a:r>
            <a:endParaRPr lang="en-US" altLang="en-US" sz="3600" dirty="0"/>
          </a:p>
        </p:txBody>
      </p:sp>
    </p:spTree>
    <p:extLst>
      <p:ext uri="{BB962C8B-B14F-4D97-AF65-F5344CB8AC3E}">
        <p14:creationId xmlns:p14="http://schemas.microsoft.com/office/powerpoint/2010/main" val="24475318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2"/>
          <p:cNvSpPr>
            <a:spLocks noGrp="1" noChangeArrowheads="1"/>
          </p:cNvSpPr>
          <p:nvPr>
            <p:ph type="title"/>
          </p:nvPr>
        </p:nvSpPr>
        <p:spPr bwMode="auto">
          <a:xfrm>
            <a:off x="1071563" y="285750"/>
            <a:ext cx="7500937" cy="876300"/>
          </a:xfrm>
        </p:spPr>
        <p:txBody>
          <a:bodyPr vert="horz" wrap="square" lIns="91440" tIns="45720" rIns="91440" bIns="45720" numCol="1" anchorCtr="0" compatLnSpc="1">
            <a:prstTxWarp prst="textNoShape">
              <a:avLst/>
            </a:prstTxWarp>
          </a:bodyPr>
          <a:lstStyle/>
          <a:p>
            <a:pPr marL="838200" indent="-838200" algn="ctr" eaLnBrk="1" hangingPunct="1"/>
            <a:r>
              <a:rPr lang="en-US" altLang="en-US" sz="4000" b="1" smtClean="0">
                <a:solidFill>
                  <a:schemeClr val="tx1"/>
                </a:solidFill>
                <a:effectLst/>
                <a:latin typeface="Times New Roman" panose="02020603050405020304" pitchFamily="18" charset="0"/>
                <a:cs typeface="Times New Roman" panose="02020603050405020304" pitchFamily="18" charset="0"/>
              </a:rPr>
              <a:t>Satuan Produk</a:t>
            </a:r>
          </a:p>
        </p:txBody>
      </p:sp>
      <p:sp>
        <p:nvSpPr>
          <p:cNvPr id="1028" name="Rectangle 9"/>
          <p:cNvSpPr>
            <a:spLocks noGrp="1" noChangeArrowheads="1"/>
          </p:cNvSpPr>
          <p:nvPr>
            <p:ph idx="1"/>
          </p:nvPr>
        </p:nvSpPr>
        <p:spPr>
          <a:xfrm>
            <a:off x="1000125" y="1428750"/>
            <a:ext cx="7858125" cy="757238"/>
          </a:xfrm>
        </p:spPr>
        <p:txBody>
          <a:bodyPr/>
          <a:lstStyle/>
          <a:p>
            <a:pPr marL="609600" indent="-609600" eaLnBrk="1" hangingPunct="1">
              <a:buFont typeface="Wingdings 2" panose="05020102010507070707" pitchFamily="18" charset="2"/>
              <a:buNone/>
            </a:pPr>
            <a:r>
              <a:rPr lang="en-US" altLang="en-US" sz="2800" b="1" smtClean="0">
                <a:latin typeface="Book Antiqua" panose="02040602050305030304" pitchFamily="18" charset="0"/>
              </a:rPr>
              <a:t>Tarif FOH per satuan :</a:t>
            </a:r>
          </a:p>
        </p:txBody>
      </p:sp>
      <p:sp>
        <p:nvSpPr>
          <p:cNvPr id="47109" name="Rectangle 13"/>
          <p:cNvSpPr>
            <a:spLocks noChangeArrowheads="1"/>
          </p:cNvSpPr>
          <p:nvPr/>
        </p:nvSpPr>
        <p:spPr bwMode="auto">
          <a:xfrm>
            <a:off x="1000125" y="3214688"/>
            <a:ext cx="7929563" cy="3143250"/>
          </a:xfrm>
          <a:prstGeom prst="rect">
            <a:avLst/>
          </a:prstGeom>
          <a:noFill/>
          <a:ln w="9525">
            <a:noFill/>
            <a:miter lim="800000"/>
            <a:headEnd/>
            <a:tailEnd/>
          </a:ln>
        </p:spPr>
        <p:txBody>
          <a:bodyPr lIns="92075" tIns="46038" rIns="92075" bIns="46038"/>
          <a:lstStyle/>
          <a:p>
            <a:pPr marL="609600" indent="-609600" algn="just" fontAlgn="auto">
              <a:spcBef>
                <a:spcPct val="20000"/>
              </a:spcBef>
              <a:spcAft>
                <a:spcPts val="0"/>
              </a:spcAft>
              <a:buSzPct val="75000"/>
              <a:defRPr/>
            </a:pPr>
            <a:r>
              <a:rPr lang="en-US" sz="2800" b="1" u="sng" dirty="0" err="1">
                <a:latin typeface="Book Antiqua" pitchFamily="18" charset="0"/>
                <a:cs typeface="+mn-cs"/>
              </a:rPr>
              <a:t>Contoh</a:t>
            </a:r>
            <a:r>
              <a:rPr lang="en-US" sz="2800" b="1" u="sng" dirty="0">
                <a:latin typeface="Book Antiqua" pitchFamily="18" charset="0"/>
                <a:cs typeface="+mn-cs"/>
              </a:rPr>
              <a:t> :</a:t>
            </a:r>
          </a:p>
          <a:p>
            <a:pPr marL="320040" indent="-320040" algn="just" fontAlgn="auto">
              <a:spcAft>
                <a:spcPts val="0"/>
              </a:spcAft>
              <a:buFont typeface="Wingdings" pitchFamily="2" charset="2"/>
              <a:buChar char="§"/>
              <a:defRPr/>
            </a:pPr>
            <a:r>
              <a:rPr lang="id-ID" sz="2400" dirty="0">
                <a:latin typeface="Arial" charset="0"/>
                <a:cs typeface="Arial" charset="0"/>
              </a:rPr>
              <a:t>Taksiran BOP 1 tahun anggaran = Rp 2.000.000</a:t>
            </a:r>
          </a:p>
          <a:p>
            <a:pPr marL="320040" indent="-320040" algn="just" fontAlgn="auto">
              <a:spcAft>
                <a:spcPts val="0"/>
              </a:spcAft>
              <a:buFont typeface="Wingdings" pitchFamily="2" charset="2"/>
              <a:buChar char="§"/>
              <a:defRPr/>
            </a:pPr>
            <a:r>
              <a:rPr lang="id-ID" sz="2400" dirty="0">
                <a:latin typeface="Arial" charset="0"/>
                <a:cs typeface="Arial" charset="0"/>
              </a:rPr>
              <a:t>Taksiran jumlah produk yg akan dihasilkan selama tahun anggaran tersebut = 4.000 unit.</a:t>
            </a:r>
          </a:p>
          <a:p>
            <a:pPr marL="320040" indent="-320040" algn="just" fontAlgn="auto">
              <a:spcAft>
                <a:spcPts val="600"/>
              </a:spcAft>
              <a:buFont typeface="Wingdings" pitchFamily="2" charset="2"/>
              <a:buChar char="§"/>
              <a:defRPr/>
            </a:pPr>
            <a:r>
              <a:rPr lang="id-ID" sz="2400" dirty="0">
                <a:latin typeface="Arial" charset="0"/>
                <a:cs typeface="Arial" charset="0"/>
              </a:rPr>
              <a:t>Tarif BOP per satuan = (Rp 2.000.000 : 4.000 unit) = Rp 500 per unit produk.</a:t>
            </a:r>
            <a:endParaRPr lang="en-US" sz="2400" dirty="0">
              <a:latin typeface="Arial" charset="0"/>
              <a:cs typeface="Arial" charset="0"/>
            </a:endParaRPr>
          </a:p>
          <a:p>
            <a:pPr marL="320040" indent="-320040" algn="just" fontAlgn="auto">
              <a:spcAft>
                <a:spcPts val="0"/>
              </a:spcAft>
              <a:buFont typeface="Wingdings" pitchFamily="2" charset="2"/>
              <a:buChar char="§"/>
              <a:defRPr/>
            </a:pPr>
            <a:r>
              <a:rPr lang="en-US" sz="2400" dirty="0" err="1">
                <a:latin typeface="Arial" charset="0"/>
                <a:cs typeface="Arial" charset="0"/>
              </a:rPr>
              <a:t>Metode</a:t>
            </a:r>
            <a:r>
              <a:rPr lang="en-US" sz="2400" dirty="0">
                <a:latin typeface="Arial" charset="0"/>
                <a:cs typeface="Arial" charset="0"/>
              </a:rPr>
              <a:t> </a:t>
            </a:r>
            <a:r>
              <a:rPr lang="en-US" sz="2400" dirty="0" err="1">
                <a:latin typeface="Arial" charset="0"/>
                <a:cs typeface="Arial" charset="0"/>
              </a:rPr>
              <a:t>ini</a:t>
            </a:r>
            <a:r>
              <a:rPr lang="en-US" sz="2400" dirty="0">
                <a:latin typeface="Arial" charset="0"/>
                <a:cs typeface="Arial" charset="0"/>
              </a:rPr>
              <a:t> </a:t>
            </a:r>
            <a:r>
              <a:rPr lang="en-US" sz="2400" dirty="0" err="1">
                <a:latin typeface="Arial" charset="0"/>
                <a:cs typeface="Arial" charset="0"/>
              </a:rPr>
              <a:t>cocok</a:t>
            </a:r>
            <a:r>
              <a:rPr lang="en-US" sz="2400" dirty="0">
                <a:latin typeface="Arial" charset="0"/>
                <a:cs typeface="Arial" charset="0"/>
              </a:rPr>
              <a:t> </a:t>
            </a:r>
            <a:r>
              <a:rPr lang="en-US" sz="2400" dirty="0" err="1">
                <a:latin typeface="Arial" charset="0"/>
                <a:cs typeface="Arial" charset="0"/>
              </a:rPr>
              <a:t>digunakan</a:t>
            </a:r>
            <a:r>
              <a:rPr lang="en-US" sz="2400" dirty="0">
                <a:latin typeface="Arial" charset="0"/>
                <a:cs typeface="Arial" charset="0"/>
              </a:rPr>
              <a:t> </a:t>
            </a:r>
            <a:r>
              <a:rPr lang="en-US" sz="2400" dirty="0" err="1">
                <a:latin typeface="Arial" charset="0"/>
                <a:cs typeface="Arial" charset="0"/>
              </a:rPr>
              <a:t>dalam</a:t>
            </a:r>
            <a:r>
              <a:rPr lang="en-US" sz="2400" dirty="0">
                <a:latin typeface="Arial" charset="0"/>
                <a:cs typeface="Arial" charset="0"/>
              </a:rPr>
              <a:t> </a:t>
            </a:r>
            <a:r>
              <a:rPr lang="en-US" sz="2400" dirty="0" err="1">
                <a:latin typeface="Arial" charset="0"/>
                <a:cs typeface="Arial" charset="0"/>
              </a:rPr>
              <a:t>perusahaan</a:t>
            </a:r>
            <a:r>
              <a:rPr lang="en-US" sz="2400" dirty="0">
                <a:latin typeface="Arial" charset="0"/>
                <a:cs typeface="Arial" charset="0"/>
              </a:rPr>
              <a:t> yang </a:t>
            </a:r>
            <a:r>
              <a:rPr lang="en-US" sz="2400" dirty="0" err="1">
                <a:latin typeface="Arial" charset="0"/>
                <a:cs typeface="Arial" charset="0"/>
              </a:rPr>
              <a:t>hanya</a:t>
            </a:r>
            <a:r>
              <a:rPr lang="en-US" sz="2400" dirty="0">
                <a:latin typeface="Arial" charset="0"/>
                <a:cs typeface="Arial" charset="0"/>
              </a:rPr>
              <a:t> </a:t>
            </a:r>
            <a:r>
              <a:rPr lang="en-US" sz="2400" dirty="0" err="1">
                <a:latin typeface="Arial" charset="0"/>
                <a:cs typeface="Arial" charset="0"/>
              </a:rPr>
              <a:t>memproduksi</a:t>
            </a:r>
            <a:r>
              <a:rPr lang="en-US" sz="2400" dirty="0">
                <a:latin typeface="Arial" charset="0"/>
                <a:cs typeface="Arial" charset="0"/>
              </a:rPr>
              <a:t> </a:t>
            </a:r>
            <a:r>
              <a:rPr lang="en-US" sz="2400" dirty="0" err="1">
                <a:latin typeface="Arial" charset="0"/>
                <a:cs typeface="Arial" charset="0"/>
              </a:rPr>
              <a:t>satu</a:t>
            </a:r>
            <a:r>
              <a:rPr lang="en-US" sz="2400" dirty="0">
                <a:latin typeface="Arial" charset="0"/>
                <a:cs typeface="Arial" charset="0"/>
              </a:rPr>
              <a:t> </a:t>
            </a:r>
            <a:r>
              <a:rPr lang="en-US" sz="2400" dirty="0" err="1">
                <a:latin typeface="Arial" charset="0"/>
                <a:cs typeface="Arial" charset="0"/>
              </a:rPr>
              <a:t>macam</a:t>
            </a:r>
            <a:r>
              <a:rPr lang="en-US" sz="2400" dirty="0">
                <a:latin typeface="Arial" charset="0"/>
                <a:cs typeface="Arial" charset="0"/>
              </a:rPr>
              <a:t> </a:t>
            </a:r>
            <a:r>
              <a:rPr lang="en-US" sz="2400" dirty="0" err="1">
                <a:latin typeface="Arial" charset="0"/>
                <a:cs typeface="Arial" charset="0"/>
              </a:rPr>
              <a:t>produk</a:t>
            </a:r>
            <a:r>
              <a:rPr lang="en-US" sz="2400" dirty="0">
                <a:latin typeface="Arial" charset="0"/>
                <a:cs typeface="Arial" charset="0"/>
              </a:rPr>
              <a:t>.</a:t>
            </a:r>
            <a:endParaRPr lang="en-US" sz="2800" b="1" dirty="0">
              <a:latin typeface="Book Antiqua" pitchFamily="18" charset="0"/>
              <a:cs typeface="+mn-cs"/>
            </a:endParaRPr>
          </a:p>
        </p:txBody>
      </p:sp>
      <p:graphicFrame>
        <p:nvGraphicFramePr>
          <p:cNvPr id="1026" name="Object 5"/>
          <p:cNvGraphicFramePr>
            <a:graphicFrameLocks noChangeAspect="1"/>
          </p:cNvGraphicFramePr>
          <p:nvPr/>
        </p:nvGraphicFramePr>
        <p:xfrm>
          <a:off x="1143000" y="2143125"/>
          <a:ext cx="7715250" cy="785813"/>
        </p:xfrm>
        <a:graphic>
          <a:graphicData uri="http://schemas.openxmlformats.org/presentationml/2006/ole">
            <mc:AlternateContent xmlns:mc="http://schemas.openxmlformats.org/markup-compatibility/2006">
              <mc:Choice xmlns:v="urn:schemas-microsoft-com:vml" Requires="v">
                <p:oleObj spid="_x0000_s1034" name="Equation" r:id="rId4" imgW="4190760" imgH="431640" progId="Equation.3">
                  <p:embed/>
                </p:oleObj>
              </mc:Choice>
              <mc:Fallback>
                <p:oleObj name="Equation" r:id="rId4" imgW="4190760" imgH="431640" progId="Equation.3">
                  <p:embed/>
                  <p:pic>
                    <p:nvPicPr>
                      <p:cNvPr id="0"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43000" y="2143125"/>
                        <a:ext cx="7715250" cy="785813"/>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oleObj>
              </mc:Fallback>
            </mc:AlternateContent>
          </a:graphicData>
        </a:graphic>
      </p:graphicFrame>
    </p:spTree>
  </p:cSld>
  <p:clrMapOvr>
    <a:masterClrMapping/>
  </p:clrMapOvr>
  <p:transition>
    <p:split orient="vert" dir="in"/>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2"/>
          <p:cNvSpPr>
            <a:spLocks noGrp="1" noChangeArrowheads="1"/>
          </p:cNvSpPr>
          <p:nvPr>
            <p:ph type="title"/>
          </p:nvPr>
        </p:nvSpPr>
        <p:spPr>
          <a:xfrm>
            <a:off x="1000125" y="428625"/>
            <a:ext cx="7786688" cy="876300"/>
          </a:xfrm>
        </p:spPr>
        <p:txBody>
          <a:bodyPr>
            <a:noAutofit/>
          </a:bodyPr>
          <a:lstStyle/>
          <a:p>
            <a:pPr marL="838200" indent="-838200" algn="ctr" eaLnBrk="1" fontAlgn="auto" hangingPunct="1">
              <a:spcAft>
                <a:spcPts val="0"/>
              </a:spcAft>
              <a:defRPr/>
            </a:pPr>
            <a:r>
              <a:rPr lang="en-US" sz="4000" b="1" dirty="0" err="1" smtClean="0">
                <a:solidFill>
                  <a:schemeClr val="tx1"/>
                </a:solidFill>
                <a:latin typeface="Times New Roman" pitchFamily="18" charset="0"/>
                <a:cs typeface="Times New Roman" pitchFamily="18" charset="0"/>
              </a:rPr>
              <a:t>Biaya</a:t>
            </a:r>
            <a:r>
              <a:rPr lang="en-US" sz="4000" b="1" dirty="0" smtClean="0">
                <a:solidFill>
                  <a:schemeClr val="tx1"/>
                </a:solidFill>
                <a:latin typeface="Times New Roman" pitchFamily="18" charset="0"/>
                <a:cs typeface="Times New Roman" pitchFamily="18" charset="0"/>
              </a:rPr>
              <a:t> </a:t>
            </a:r>
            <a:r>
              <a:rPr lang="en-US" sz="4000" b="1" dirty="0" err="1" smtClean="0">
                <a:solidFill>
                  <a:schemeClr val="tx1"/>
                </a:solidFill>
                <a:latin typeface="Times New Roman" pitchFamily="18" charset="0"/>
                <a:cs typeface="Times New Roman" pitchFamily="18" charset="0"/>
              </a:rPr>
              <a:t>Bahan</a:t>
            </a:r>
            <a:r>
              <a:rPr lang="en-US" sz="4000" b="1" dirty="0" smtClean="0">
                <a:solidFill>
                  <a:schemeClr val="tx1"/>
                </a:solidFill>
                <a:latin typeface="Times New Roman" pitchFamily="18" charset="0"/>
                <a:cs typeface="Times New Roman" pitchFamily="18" charset="0"/>
              </a:rPr>
              <a:t> Baku</a:t>
            </a:r>
          </a:p>
        </p:txBody>
      </p:sp>
      <p:graphicFrame>
        <p:nvGraphicFramePr>
          <p:cNvPr id="2050" name="Object 7"/>
          <p:cNvGraphicFramePr>
            <a:graphicFrameLocks noChangeAspect="1"/>
          </p:cNvGraphicFramePr>
          <p:nvPr/>
        </p:nvGraphicFramePr>
        <p:xfrm>
          <a:off x="1071563" y="1571625"/>
          <a:ext cx="7786687" cy="857250"/>
        </p:xfrm>
        <a:graphic>
          <a:graphicData uri="http://schemas.openxmlformats.org/presentationml/2006/ole">
            <mc:AlternateContent xmlns:mc="http://schemas.openxmlformats.org/markup-compatibility/2006">
              <mc:Choice xmlns:v="urn:schemas-microsoft-com:vml" Requires="v">
                <p:oleObj spid="_x0000_s2057" name="Equation" r:id="rId3" imgW="3987720" imgH="431640" progId="Equation.3">
                  <p:embed/>
                </p:oleObj>
              </mc:Choice>
              <mc:Fallback>
                <p:oleObj name="Equation" r:id="rId3" imgW="3987720" imgH="431640" progId="Equation.3">
                  <p:embed/>
                  <p:pic>
                    <p:nvPicPr>
                      <p:cNvPr id="0" name="Object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71563" y="1571625"/>
                        <a:ext cx="7786687" cy="85725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052" name="TextBox 5"/>
          <p:cNvSpPr txBox="1">
            <a:spLocks noChangeArrowheads="1"/>
          </p:cNvSpPr>
          <p:nvPr/>
        </p:nvSpPr>
        <p:spPr bwMode="auto">
          <a:xfrm>
            <a:off x="1000125" y="2643188"/>
            <a:ext cx="7929563" cy="370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19088" indent="-319088"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buFont typeface="Wingdings" panose="05000000000000000000" pitchFamily="2" charset="2"/>
              <a:buChar char=""/>
            </a:pPr>
            <a:r>
              <a:rPr lang="en-US" altLang="en-US" sz="2300" b="1"/>
              <a:t>Contoh:</a:t>
            </a:r>
          </a:p>
          <a:p>
            <a:pPr algn="just" eaLnBrk="1" hangingPunct="1">
              <a:buFont typeface="Wingdings" panose="05000000000000000000" pitchFamily="2" charset="2"/>
              <a:buNone/>
            </a:pPr>
            <a:r>
              <a:rPr lang="en-US" altLang="en-US" sz="2300"/>
              <a:t>	Taksiran BOP selama 1 tahun anggaran	</a:t>
            </a:r>
            <a:r>
              <a:rPr lang="id-ID" altLang="en-US" sz="2300"/>
              <a:t> </a:t>
            </a:r>
            <a:r>
              <a:rPr lang="en-US" altLang="en-US" sz="2300"/>
              <a:t>Rp 2.000.000</a:t>
            </a:r>
          </a:p>
          <a:p>
            <a:pPr algn="just" eaLnBrk="1" hangingPunct="1">
              <a:buFont typeface="Wingdings" panose="05000000000000000000" pitchFamily="2" charset="2"/>
              <a:buNone/>
            </a:pPr>
            <a:r>
              <a:rPr lang="en-US" altLang="en-US" sz="2300"/>
              <a:t>	Taksiran Biaya Bahan Baku 1 tahun anggaran Rp 4.000.000</a:t>
            </a:r>
          </a:p>
          <a:p>
            <a:pPr algn="just" eaLnBrk="1" hangingPunct="1">
              <a:spcAft>
                <a:spcPts val="600"/>
              </a:spcAft>
              <a:buFont typeface="Wingdings" panose="05000000000000000000" pitchFamily="2" charset="2"/>
              <a:buNone/>
            </a:pPr>
            <a:r>
              <a:rPr lang="en-US" altLang="en-US" sz="2300"/>
              <a:t>	Taksiran BOP = (Rp 2.000.000 : Rp 4.000.000) x 100% = 50% dari biaya bahan baku yang dipakai.</a:t>
            </a:r>
          </a:p>
          <a:p>
            <a:pPr algn="just" eaLnBrk="1" hangingPunct="1">
              <a:buFont typeface="Wingdings" panose="05000000000000000000" pitchFamily="2" charset="2"/>
              <a:buChar char=""/>
            </a:pPr>
            <a:r>
              <a:rPr lang="en-US" altLang="en-US" sz="2300"/>
              <a:t>Metode ini terbatas pemakaiannya, karena semakin besar biaya bahan baku yang dikeluarkan dalam pengolahan produk semakin besar pula BOP yang dibebankan kepadanya.</a:t>
            </a:r>
          </a:p>
        </p:txBody>
      </p:sp>
    </p:spTree>
  </p:cSld>
  <p:clrMapOvr>
    <a:masterClrMapping/>
  </p:clrMapOvr>
  <p:transition>
    <p:split/>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2"/>
          <p:cNvSpPr>
            <a:spLocks noGrp="1" noChangeArrowheads="1"/>
          </p:cNvSpPr>
          <p:nvPr>
            <p:ph type="title"/>
          </p:nvPr>
        </p:nvSpPr>
        <p:spPr bwMode="auto">
          <a:xfrm>
            <a:off x="1000125" y="357188"/>
            <a:ext cx="7572375" cy="876300"/>
          </a:xfrm>
        </p:spPr>
        <p:txBody>
          <a:bodyPr vert="horz" wrap="square" lIns="91440" tIns="45720" rIns="91440" bIns="45720" numCol="1" anchorCtr="0" compatLnSpc="1">
            <a:prstTxWarp prst="textNoShape">
              <a:avLst/>
            </a:prstTxWarp>
          </a:bodyPr>
          <a:lstStyle/>
          <a:p>
            <a:pPr marL="838200" indent="-838200" algn="ctr" eaLnBrk="1" hangingPunct="1"/>
            <a:r>
              <a:rPr lang="en-US" altLang="en-US" sz="4000" b="1" smtClean="0">
                <a:solidFill>
                  <a:schemeClr val="tx1"/>
                </a:solidFill>
                <a:effectLst/>
                <a:latin typeface="Times New Roman" panose="02020603050405020304" pitchFamily="18" charset="0"/>
                <a:cs typeface="Times New Roman" panose="02020603050405020304" pitchFamily="18" charset="0"/>
              </a:rPr>
              <a:t>Biaya Tenaga Kerja</a:t>
            </a:r>
          </a:p>
        </p:txBody>
      </p:sp>
      <p:sp>
        <p:nvSpPr>
          <p:cNvPr id="3076" name="Rectangle 7"/>
          <p:cNvSpPr>
            <a:spLocks noGrp="1" noChangeArrowheads="1"/>
          </p:cNvSpPr>
          <p:nvPr>
            <p:ph idx="1"/>
          </p:nvPr>
        </p:nvSpPr>
        <p:spPr>
          <a:xfrm>
            <a:off x="1000125" y="1214438"/>
            <a:ext cx="7786688" cy="2143125"/>
          </a:xfrm>
        </p:spPr>
        <p:txBody>
          <a:bodyPr/>
          <a:lstStyle/>
          <a:p>
            <a:pPr marL="0" indent="0" eaLnBrk="1" hangingPunct="1">
              <a:buFont typeface="Wingdings 2" panose="05020102010507070707" pitchFamily="18" charset="2"/>
              <a:buNone/>
            </a:pPr>
            <a:r>
              <a:rPr lang="en-US" altLang="en-US" sz="2800" smtClean="0">
                <a:latin typeface="Book Antiqua" panose="02040602050305030304" pitchFamily="18" charset="0"/>
              </a:rPr>
              <a:t>Jika sebagian besar B.FOH berhubungan erat dengan upah TKL</a:t>
            </a:r>
          </a:p>
        </p:txBody>
      </p:sp>
      <p:graphicFrame>
        <p:nvGraphicFramePr>
          <p:cNvPr id="3074" name="Object 9"/>
          <p:cNvGraphicFramePr>
            <a:graphicFrameLocks noChangeAspect="1"/>
          </p:cNvGraphicFramePr>
          <p:nvPr/>
        </p:nvGraphicFramePr>
        <p:xfrm>
          <a:off x="1143000" y="2286000"/>
          <a:ext cx="7500938" cy="785813"/>
        </p:xfrm>
        <a:graphic>
          <a:graphicData uri="http://schemas.openxmlformats.org/presentationml/2006/ole">
            <mc:AlternateContent xmlns:mc="http://schemas.openxmlformats.org/markup-compatibility/2006">
              <mc:Choice xmlns:v="urn:schemas-microsoft-com:vml" Requires="v">
                <p:oleObj spid="_x0000_s3082" name="Equation" r:id="rId3" imgW="2654280" imgH="431640" progId="Equation.3">
                  <p:embed/>
                </p:oleObj>
              </mc:Choice>
              <mc:Fallback>
                <p:oleObj name="Equation" r:id="rId3" imgW="2654280" imgH="431640" progId="Equation.3">
                  <p:embed/>
                  <p:pic>
                    <p:nvPicPr>
                      <p:cNvPr id="0" name="Object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43000" y="2286000"/>
                        <a:ext cx="7500938" cy="785813"/>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077" name="TextBox 6"/>
          <p:cNvSpPr txBox="1">
            <a:spLocks noChangeArrowheads="1"/>
          </p:cNvSpPr>
          <p:nvPr/>
        </p:nvSpPr>
        <p:spPr bwMode="auto">
          <a:xfrm>
            <a:off x="1000125" y="3254375"/>
            <a:ext cx="7929563" cy="332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19088" indent="-319088" eaLnBrk="0" hangingPunct="0">
              <a:defRPr>
                <a:solidFill>
                  <a:schemeClr val="tx1"/>
                </a:solidFill>
                <a:latin typeface="Arial" panose="020B0604020202020204" pitchFamily="34" charset="0"/>
                <a:cs typeface="Arial" panose="020B0604020202020204" pitchFamily="34" charset="0"/>
              </a:defRPr>
            </a:lvl1pPr>
            <a:lvl2pPr marL="833438" indent="-5143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buFont typeface="Wingdings" panose="05000000000000000000" pitchFamily="2" charset="2"/>
              <a:buChar char=""/>
            </a:pPr>
            <a:r>
              <a:rPr lang="en-US" altLang="en-US" sz="2000" b="1" u="sng"/>
              <a:t>Contoh:</a:t>
            </a:r>
          </a:p>
          <a:p>
            <a:pPr algn="just" eaLnBrk="1" hangingPunct="1">
              <a:buFont typeface="Wingdings" panose="05000000000000000000" pitchFamily="2" charset="2"/>
              <a:buNone/>
            </a:pPr>
            <a:r>
              <a:rPr lang="en-US" altLang="en-US" sz="2000"/>
              <a:t>	Taksiran BOP selama 1 tahun anggaran =  Rp 2.000.000</a:t>
            </a:r>
          </a:p>
          <a:p>
            <a:pPr algn="just" eaLnBrk="1" hangingPunct="1">
              <a:buFont typeface="Wingdings" panose="05000000000000000000" pitchFamily="2" charset="2"/>
              <a:buNone/>
            </a:pPr>
            <a:r>
              <a:rPr lang="en-US" altLang="en-US" sz="2000"/>
              <a:t>	Taksiran biaya Tenaga Kerja Langsung 1 tahun anggaran = Rp 5.000.000</a:t>
            </a:r>
          </a:p>
          <a:p>
            <a:pPr algn="just" eaLnBrk="1" hangingPunct="1">
              <a:spcAft>
                <a:spcPts val="600"/>
              </a:spcAft>
              <a:buFont typeface="Wingdings" panose="05000000000000000000" pitchFamily="2" charset="2"/>
              <a:buNone/>
            </a:pPr>
            <a:r>
              <a:rPr lang="en-US" altLang="en-US" sz="2000"/>
              <a:t>	Tarif BOP sebesar : (Rp 2.000.000 : Rp 5.000.000) x 100% = 40% dari biaya tenaga kerja langsung yang dipakai.</a:t>
            </a:r>
          </a:p>
          <a:p>
            <a:pPr algn="just" eaLnBrk="1" hangingPunct="1">
              <a:spcAft>
                <a:spcPts val="600"/>
              </a:spcAft>
              <a:buFont typeface="Wingdings" panose="05000000000000000000" pitchFamily="2" charset="2"/>
              <a:buChar char=""/>
            </a:pPr>
            <a:r>
              <a:rPr lang="en-US" altLang="en-US" sz="2000" b="1" u="sng"/>
              <a:t>Kelemahan metode ini:</a:t>
            </a:r>
          </a:p>
          <a:p>
            <a:pPr lvl="1" algn="just" eaLnBrk="1" hangingPunct="1">
              <a:buFont typeface="Gill Sans MT" panose="020B0502020104020203" pitchFamily="34" charset="0"/>
              <a:buAutoNum type="arabicPeriod"/>
            </a:pPr>
            <a:r>
              <a:rPr lang="en-US" altLang="en-US" sz="2000"/>
              <a:t>BOP harus dipandang sebagai tambahan nilai produk.</a:t>
            </a:r>
          </a:p>
          <a:p>
            <a:pPr lvl="1" algn="just" eaLnBrk="1" hangingPunct="1">
              <a:buFont typeface="Gill Sans MT" panose="020B0502020104020203" pitchFamily="34" charset="0"/>
              <a:buAutoNum type="arabicPeriod"/>
            </a:pPr>
            <a:r>
              <a:rPr lang="en-US" altLang="en-US" sz="2000"/>
              <a:t>Jumlah biaya tenaga kerja langsung merupakan jumlah total upah dengan tarif tinggi dan rendah</a:t>
            </a:r>
          </a:p>
        </p:txBody>
      </p:sp>
    </p:spTree>
  </p:cSld>
  <p:clrMapOvr>
    <a:masterClrMapping/>
  </p:clrMapOvr>
  <p:transition>
    <p:randomBar dir="vert"/>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1000125" y="428625"/>
            <a:ext cx="7786688" cy="1000125"/>
          </a:xfrm>
        </p:spPr>
        <p:txBody>
          <a:bodyPr>
            <a:noAutofit/>
          </a:bodyPr>
          <a:lstStyle/>
          <a:p>
            <a:pPr marL="838200" indent="-838200" algn="ctr" eaLnBrk="1" fontAlgn="auto" hangingPunct="1">
              <a:spcAft>
                <a:spcPts val="0"/>
              </a:spcAft>
              <a:defRPr/>
            </a:pPr>
            <a:r>
              <a:rPr lang="en-US" sz="4000" b="1" dirty="0" smtClean="0">
                <a:solidFill>
                  <a:schemeClr val="tx1"/>
                </a:solidFill>
                <a:latin typeface="Times New Roman" pitchFamily="18" charset="0"/>
                <a:cs typeface="Times New Roman" pitchFamily="18" charset="0"/>
              </a:rPr>
              <a:t>Jam </a:t>
            </a:r>
            <a:r>
              <a:rPr lang="en-US" sz="4000" b="1" dirty="0" err="1" smtClean="0">
                <a:solidFill>
                  <a:schemeClr val="tx1"/>
                </a:solidFill>
                <a:latin typeface="Times New Roman" pitchFamily="18" charset="0"/>
                <a:cs typeface="Times New Roman" pitchFamily="18" charset="0"/>
              </a:rPr>
              <a:t>Tenaga</a:t>
            </a:r>
            <a:r>
              <a:rPr lang="en-US" sz="4000" b="1" dirty="0" smtClean="0">
                <a:solidFill>
                  <a:schemeClr val="tx1"/>
                </a:solidFill>
                <a:latin typeface="Times New Roman" pitchFamily="18" charset="0"/>
                <a:cs typeface="Times New Roman" pitchFamily="18" charset="0"/>
              </a:rPr>
              <a:t> </a:t>
            </a:r>
            <a:r>
              <a:rPr lang="en-US" sz="4000" b="1" dirty="0" err="1" smtClean="0">
                <a:solidFill>
                  <a:schemeClr val="tx1"/>
                </a:solidFill>
                <a:latin typeface="Times New Roman" pitchFamily="18" charset="0"/>
                <a:cs typeface="Times New Roman" pitchFamily="18" charset="0"/>
              </a:rPr>
              <a:t>Kerja</a:t>
            </a:r>
            <a:r>
              <a:rPr lang="en-US" sz="4000" b="1" dirty="0" smtClean="0">
                <a:solidFill>
                  <a:schemeClr val="tx1"/>
                </a:solidFill>
                <a:latin typeface="Times New Roman" pitchFamily="18" charset="0"/>
                <a:cs typeface="Times New Roman" pitchFamily="18" charset="0"/>
              </a:rPr>
              <a:t> </a:t>
            </a:r>
            <a:r>
              <a:rPr lang="en-US" sz="4000" b="1" dirty="0" err="1" smtClean="0">
                <a:solidFill>
                  <a:schemeClr val="tx1"/>
                </a:solidFill>
                <a:latin typeface="Times New Roman" pitchFamily="18" charset="0"/>
                <a:cs typeface="Times New Roman" pitchFamily="18" charset="0"/>
              </a:rPr>
              <a:t>Langsung</a:t>
            </a:r>
            <a:endParaRPr lang="en-US" sz="4000" b="1" dirty="0" smtClean="0">
              <a:solidFill>
                <a:schemeClr val="tx1"/>
              </a:solidFill>
              <a:latin typeface="Times New Roman" pitchFamily="18" charset="0"/>
              <a:cs typeface="Times New Roman" pitchFamily="18" charset="0"/>
            </a:endParaRPr>
          </a:p>
        </p:txBody>
      </p:sp>
      <p:graphicFrame>
        <p:nvGraphicFramePr>
          <p:cNvPr id="4098" name="Object 5"/>
          <p:cNvGraphicFramePr>
            <a:graphicFrameLocks noChangeAspect="1"/>
          </p:cNvGraphicFramePr>
          <p:nvPr/>
        </p:nvGraphicFramePr>
        <p:xfrm>
          <a:off x="1071563" y="1571625"/>
          <a:ext cx="7572375" cy="1000125"/>
        </p:xfrm>
        <a:graphic>
          <a:graphicData uri="http://schemas.openxmlformats.org/presentationml/2006/ole">
            <mc:AlternateContent xmlns:mc="http://schemas.openxmlformats.org/markup-compatibility/2006">
              <mc:Choice xmlns:v="urn:schemas-microsoft-com:vml" Requires="v">
                <p:oleObj spid="_x0000_s4105" name="Equation" r:id="rId3" imgW="3149280" imgH="431640" progId="Equation.3">
                  <p:embed/>
                </p:oleObj>
              </mc:Choice>
              <mc:Fallback>
                <p:oleObj name="Equation" r:id="rId3" imgW="3149280" imgH="431640" progId="Equation.3">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71563" y="1571625"/>
                        <a:ext cx="7572375" cy="100012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4100" name="TextBox 6"/>
          <p:cNvSpPr txBox="1">
            <a:spLocks noChangeArrowheads="1"/>
          </p:cNvSpPr>
          <p:nvPr/>
        </p:nvSpPr>
        <p:spPr bwMode="auto">
          <a:xfrm>
            <a:off x="1000125" y="2857500"/>
            <a:ext cx="7858125" cy="3432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19088" indent="-319088"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spcAft>
                <a:spcPts val="1200"/>
              </a:spcAft>
              <a:buFont typeface="Wingdings" panose="05000000000000000000" pitchFamily="2" charset="2"/>
              <a:buChar char="§"/>
            </a:pPr>
            <a:r>
              <a:rPr lang="en-US" altLang="en-US" sz="2300"/>
              <a:t>Apabila BOP mempunyai hubungan erat dengan waktu untuk membuat produk, maka dasar yang dipakai untuk membebankan adalah jam tenaga kerja langsung.</a:t>
            </a:r>
          </a:p>
          <a:p>
            <a:pPr algn="just" eaLnBrk="1" hangingPunct="1">
              <a:buFont typeface="Wingdings" panose="05000000000000000000" pitchFamily="2" charset="2"/>
              <a:buChar char="§"/>
            </a:pPr>
            <a:r>
              <a:rPr lang="en-US" altLang="en-US" sz="2300" b="1"/>
              <a:t>Contoh:</a:t>
            </a:r>
          </a:p>
          <a:p>
            <a:pPr algn="just" eaLnBrk="1" hangingPunct="1"/>
            <a:r>
              <a:rPr lang="id-ID" altLang="en-US" sz="2300"/>
              <a:t>	</a:t>
            </a:r>
            <a:r>
              <a:rPr lang="en-US" altLang="en-US" sz="2300"/>
              <a:t>Taksiran BOP selama 1 tahun anggaran = Rp 2.000.000</a:t>
            </a:r>
          </a:p>
          <a:p>
            <a:pPr algn="just" eaLnBrk="1" hangingPunct="1">
              <a:buFont typeface="Wingdings" panose="05000000000000000000" pitchFamily="2" charset="2"/>
              <a:buNone/>
            </a:pPr>
            <a:r>
              <a:rPr lang="en-US" altLang="en-US" sz="2300"/>
              <a:t>	Taksiran jam tenaga kerja langsung selama tahun anggaran tersebut = 2.000 jam</a:t>
            </a:r>
          </a:p>
          <a:p>
            <a:pPr algn="just" eaLnBrk="1" hangingPunct="1">
              <a:buFont typeface="Wingdings" panose="05000000000000000000" pitchFamily="2" charset="2"/>
              <a:buNone/>
            </a:pPr>
            <a:r>
              <a:rPr lang="en-US" altLang="en-US" sz="2300"/>
              <a:t>	Tarif BOP sebesar : (Rp 2.000.000: 2.000) = Rp 1.000 per jam tenaga kerja langsung</a:t>
            </a:r>
            <a:endParaRPr lang="id-ID" altLang="en-US" sz="2300"/>
          </a:p>
        </p:txBody>
      </p:sp>
    </p:spTree>
  </p:cSld>
  <p:clrMapOvr>
    <a:masterClrMapping/>
  </p:clrMapOvr>
  <p:transition>
    <p:fade thruBlk="1"/>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2"/>
          <p:cNvSpPr>
            <a:spLocks noGrp="1" noChangeArrowheads="1"/>
          </p:cNvSpPr>
          <p:nvPr>
            <p:ph type="title"/>
          </p:nvPr>
        </p:nvSpPr>
        <p:spPr>
          <a:xfrm>
            <a:off x="1000125" y="357188"/>
            <a:ext cx="7572375" cy="928687"/>
          </a:xfrm>
        </p:spPr>
        <p:txBody>
          <a:bodyPr>
            <a:noAutofit/>
          </a:bodyPr>
          <a:lstStyle/>
          <a:p>
            <a:pPr marL="838200" indent="-838200" algn="ctr" eaLnBrk="1" fontAlgn="auto" hangingPunct="1">
              <a:spcAft>
                <a:spcPts val="0"/>
              </a:spcAft>
              <a:defRPr/>
            </a:pPr>
            <a:r>
              <a:rPr lang="en-US" sz="4400" b="1" dirty="0" smtClean="0">
                <a:solidFill>
                  <a:schemeClr val="tx1"/>
                </a:solidFill>
                <a:latin typeface="Times New Roman" pitchFamily="18" charset="0"/>
                <a:cs typeface="Times New Roman" pitchFamily="18" charset="0"/>
              </a:rPr>
              <a:t>Jam </a:t>
            </a:r>
            <a:r>
              <a:rPr lang="en-US" sz="4400" b="1" dirty="0" err="1" smtClean="0">
                <a:solidFill>
                  <a:schemeClr val="tx1"/>
                </a:solidFill>
                <a:latin typeface="Times New Roman" pitchFamily="18" charset="0"/>
                <a:cs typeface="Times New Roman" pitchFamily="18" charset="0"/>
              </a:rPr>
              <a:t>Mesin</a:t>
            </a:r>
            <a:endParaRPr lang="en-US" sz="4400" b="1" dirty="0" smtClean="0">
              <a:solidFill>
                <a:schemeClr val="tx1"/>
              </a:solidFill>
              <a:latin typeface="Times New Roman" pitchFamily="18" charset="0"/>
              <a:cs typeface="Times New Roman" pitchFamily="18" charset="0"/>
            </a:endParaRPr>
          </a:p>
        </p:txBody>
      </p:sp>
      <p:graphicFrame>
        <p:nvGraphicFramePr>
          <p:cNvPr id="5122" name="Object 6"/>
          <p:cNvGraphicFramePr>
            <a:graphicFrameLocks noChangeAspect="1"/>
          </p:cNvGraphicFramePr>
          <p:nvPr/>
        </p:nvGraphicFramePr>
        <p:xfrm>
          <a:off x="1285875" y="1428750"/>
          <a:ext cx="7000875" cy="1000125"/>
        </p:xfrm>
        <a:graphic>
          <a:graphicData uri="http://schemas.openxmlformats.org/presentationml/2006/ole">
            <mc:AlternateContent xmlns:mc="http://schemas.openxmlformats.org/markup-compatibility/2006">
              <mc:Choice xmlns:v="urn:schemas-microsoft-com:vml" Requires="v">
                <p:oleObj spid="_x0000_s5129" name="Equation" r:id="rId3" imgW="2743200" imgH="431640" progId="Equation.3">
                  <p:embed/>
                </p:oleObj>
              </mc:Choice>
              <mc:Fallback>
                <p:oleObj name="Equation" r:id="rId3" imgW="2743200" imgH="431640" progId="Equation.3">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85875" y="1428750"/>
                        <a:ext cx="7000875" cy="100012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5124" name="TextBox 5"/>
          <p:cNvSpPr txBox="1">
            <a:spLocks noChangeArrowheads="1"/>
          </p:cNvSpPr>
          <p:nvPr/>
        </p:nvSpPr>
        <p:spPr bwMode="auto">
          <a:xfrm>
            <a:off x="928688" y="2643188"/>
            <a:ext cx="8001000" cy="3940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19088" indent="-319088"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spcAft>
                <a:spcPts val="1200"/>
              </a:spcAft>
              <a:buFont typeface="Wingdings" panose="05000000000000000000" pitchFamily="2" charset="2"/>
              <a:buChar char=""/>
            </a:pPr>
            <a:r>
              <a:rPr lang="en-US" altLang="en-US" sz="2400"/>
              <a:t>Apabila BOP bervariasi dengan waktu penggunaan mesin, maka dasar yang dipakai untuk membebankan adalah jam mesin.</a:t>
            </a:r>
          </a:p>
          <a:p>
            <a:pPr algn="just" eaLnBrk="1" hangingPunct="1">
              <a:buFont typeface="Wingdings" panose="05000000000000000000" pitchFamily="2" charset="2"/>
              <a:buChar char=""/>
            </a:pPr>
            <a:r>
              <a:rPr lang="en-US" altLang="en-US" sz="2400" b="1"/>
              <a:t>Contoh:</a:t>
            </a:r>
          </a:p>
          <a:p>
            <a:pPr algn="just" eaLnBrk="1" hangingPunct="1">
              <a:buFont typeface="Wingdings" panose="05000000000000000000" pitchFamily="2" charset="2"/>
              <a:buNone/>
            </a:pPr>
            <a:r>
              <a:rPr lang="en-US" altLang="en-US" sz="2400"/>
              <a:t>	Taksiran BOP selama 1 tahun anggaran = Rp 2.000.000</a:t>
            </a:r>
          </a:p>
          <a:p>
            <a:pPr algn="just" eaLnBrk="1" hangingPunct="1">
              <a:buFont typeface="Wingdings" panose="05000000000000000000" pitchFamily="2" charset="2"/>
              <a:buNone/>
            </a:pPr>
            <a:r>
              <a:rPr lang="en-US" altLang="en-US" sz="2400"/>
              <a:t>	Taksiran jam mesin selama tahun anggaran tersebut = 10.000 jam mesin</a:t>
            </a:r>
          </a:p>
          <a:p>
            <a:pPr algn="just" eaLnBrk="1" hangingPunct="1">
              <a:buFont typeface="Wingdings" panose="05000000000000000000" pitchFamily="2" charset="2"/>
              <a:buNone/>
            </a:pPr>
            <a:r>
              <a:rPr lang="en-US" altLang="en-US" sz="2400"/>
              <a:t>	Tarif BOP sebesar : (Rp 2.000.000 : 10.000) = Rp 200 per jam mesin</a:t>
            </a:r>
          </a:p>
        </p:txBody>
      </p:sp>
    </p:spTree>
  </p:cSld>
  <p:clrMapOvr>
    <a:masterClrMapping/>
  </p:clrMapOvr>
  <p:transition>
    <p:cut thruBlk="1"/>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1000125" y="533400"/>
            <a:ext cx="7686675" cy="884238"/>
          </a:xfrm>
        </p:spPr>
        <p:txBody>
          <a:bodyPr/>
          <a:lstStyle/>
          <a:p>
            <a:pPr eaLnBrk="1" hangingPunct="1">
              <a:defRPr/>
            </a:pPr>
            <a:r>
              <a:rPr lang="en-US" b="1" dirty="0" smtClean="0">
                <a:solidFill>
                  <a:schemeClr val="tx1"/>
                </a:solidFill>
              </a:rPr>
              <a:t>Tingkat </a:t>
            </a:r>
            <a:r>
              <a:rPr lang="en-US" b="1" dirty="0" err="1" smtClean="0">
                <a:solidFill>
                  <a:schemeClr val="tx1"/>
                </a:solidFill>
              </a:rPr>
              <a:t>pemilihan</a:t>
            </a:r>
            <a:r>
              <a:rPr lang="en-US" b="1" dirty="0" smtClean="0">
                <a:solidFill>
                  <a:schemeClr val="tx1"/>
                </a:solidFill>
              </a:rPr>
              <a:t> </a:t>
            </a:r>
            <a:r>
              <a:rPr lang="en-US" b="1" dirty="0" err="1" smtClean="0">
                <a:solidFill>
                  <a:schemeClr val="tx1"/>
                </a:solidFill>
              </a:rPr>
              <a:t>akti</a:t>
            </a:r>
            <a:r>
              <a:rPr lang="id-ID" b="1" dirty="0" smtClean="0">
                <a:solidFill>
                  <a:schemeClr val="tx1"/>
                </a:solidFill>
              </a:rPr>
              <a:t>v</a:t>
            </a:r>
            <a:r>
              <a:rPr lang="en-US" b="1" dirty="0" err="1" smtClean="0">
                <a:solidFill>
                  <a:schemeClr val="tx1"/>
                </a:solidFill>
              </a:rPr>
              <a:t>itas</a:t>
            </a:r>
            <a:r>
              <a:rPr lang="en-US" b="1" dirty="0" smtClean="0">
                <a:solidFill>
                  <a:schemeClr val="tx1"/>
                </a:solidFill>
              </a:rPr>
              <a:t> </a:t>
            </a:r>
          </a:p>
        </p:txBody>
      </p:sp>
      <p:sp>
        <p:nvSpPr>
          <p:cNvPr id="45059" name="Rectangle 3"/>
          <p:cNvSpPr>
            <a:spLocks noGrp="1" noChangeArrowheads="1"/>
          </p:cNvSpPr>
          <p:nvPr>
            <p:ph idx="1"/>
          </p:nvPr>
        </p:nvSpPr>
        <p:spPr>
          <a:xfrm>
            <a:off x="1000125" y="1447800"/>
            <a:ext cx="7858125" cy="4800600"/>
          </a:xfrm>
        </p:spPr>
        <p:txBody>
          <a:bodyPr>
            <a:normAutofit fontScale="92500" lnSpcReduction="10000"/>
          </a:bodyPr>
          <a:lstStyle/>
          <a:p>
            <a:pPr marL="363538" indent="-363538" algn="just" eaLnBrk="1" hangingPunct="1">
              <a:spcAft>
                <a:spcPts val="600"/>
              </a:spcAft>
              <a:buFont typeface="Wingdings" panose="05000000000000000000" pitchFamily="2" charset="2"/>
              <a:buChar char="Ø"/>
            </a:pPr>
            <a:r>
              <a:rPr lang="nb-NO" altLang="en-US" sz="3000" smtClean="0"/>
              <a:t>Dalam menghitung tarif </a:t>
            </a:r>
            <a:r>
              <a:rPr lang="nb-NO" altLang="en-US" sz="3000" i="1" smtClean="0"/>
              <a:t>overhead</a:t>
            </a:r>
            <a:r>
              <a:rPr lang="nb-NO" altLang="en-US" sz="3000" smtClean="0"/>
              <a:t> yang telah ditentukan sebelumnya, sebagian besar bergantung pada tingkat aktivitas yang dipilih. </a:t>
            </a:r>
            <a:endParaRPr lang="id-ID" altLang="en-US" sz="3000" smtClean="0"/>
          </a:p>
          <a:p>
            <a:pPr marL="363538" indent="-363538" algn="just" eaLnBrk="1" hangingPunct="1">
              <a:spcAft>
                <a:spcPts val="600"/>
              </a:spcAft>
              <a:buFont typeface="Wingdings" panose="05000000000000000000" pitchFamily="2" charset="2"/>
              <a:buChar char="Ø"/>
            </a:pPr>
            <a:r>
              <a:rPr lang="nb-NO" altLang="en-US" sz="3000" smtClean="0"/>
              <a:t>Semakin besar tingkat aktivitas yang diasumsikan, semakin rendah tarif </a:t>
            </a:r>
            <a:r>
              <a:rPr lang="nb-NO" altLang="en-US" sz="3000" i="1" smtClean="0"/>
              <a:t>overhead</a:t>
            </a:r>
            <a:r>
              <a:rPr lang="nb-NO" altLang="en-US" sz="3000" smtClean="0"/>
              <a:t> yang telah ditentukan sebelumnya. </a:t>
            </a:r>
            <a:endParaRPr lang="id-ID" altLang="en-US" sz="3000" smtClean="0"/>
          </a:p>
          <a:p>
            <a:pPr marL="363538" indent="-363538" algn="just" eaLnBrk="1" hangingPunct="1">
              <a:buFont typeface="Wingdings" panose="05000000000000000000" pitchFamily="2" charset="2"/>
              <a:buChar char="Ø"/>
            </a:pPr>
            <a:r>
              <a:rPr lang="nb-NO" altLang="en-US" sz="3000" smtClean="0"/>
              <a:t>Semakin tinggi tingkat aktivitas, semakin kecil bagian yang tetap dari tarif </a:t>
            </a:r>
            <a:r>
              <a:rPr lang="nb-NO" altLang="en-US" sz="3000" i="1" smtClean="0"/>
              <a:t>overhead</a:t>
            </a:r>
            <a:r>
              <a:rPr lang="nb-NO" altLang="en-US" sz="3000" smtClean="0"/>
              <a:t> pabrik, karena biaya </a:t>
            </a:r>
            <a:r>
              <a:rPr lang="nb-NO" altLang="en-US" sz="3000" i="1" smtClean="0"/>
              <a:t>overhead</a:t>
            </a:r>
            <a:r>
              <a:rPr lang="nb-NO" altLang="en-US" sz="3000" smtClean="0"/>
              <a:t> pabrik tetap dibebankan ke semakin banyak unit aktivitas.</a:t>
            </a:r>
            <a:endParaRPr lang="en-US" altLang="en-US" sz="3000"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1563" y="274638"/>
            <a:ext cx="7072312" cy="1143000"/>
          </a:xfrm>
        </p:spPr>
        <p:txBody>
          <a:bodyPr/>
          <a:lstStyle/>
          <a:p>
            <a:pPr eaLnBrk="1" fontAlgn="auto" hangingPunct="1">
              <a:spcAft>
                <a:spcPts val="0"/>
              </a:spcAft>
              <a:defRPr/>
            </a:pPr>
            <a:r>
              <a:rPr lang="id-ID" sz="4400" b="1" dirty="0" smtClean="0">
                <a:solidFill>
                  <a:schemeClr val="tx2">
                    <a:satMod val="130000"/>
                  </a:schemeClr>
                </a:solidFill>
              </a:rPr>
              <a:t>Perhitungan Tarif BOP</a:t>
            </a:r>
            <a:endParaRPr lang="id-ID" sz="4400" b="1" dirty="0">
              <a:solidFill>
                <a:schemeClr val="tx2">
                  <a:satMod val="130000"/>
                </a:schemeClr>
              </a:solidFill>
            </a:endParaRPr>
          </a:p>
        </p:txBody>
      </p:sp>
      <p:sp>
        <p:nvSpPr>
          <p:cNvPr id="46083" name="Content Placeholder 2"/>
          <p:cNvSpPr>
            <a:spLocks noGrp="1"/>
          </p:cNvSpPr>
          <p:nvPr>
            <p:ph idx="1"/>
          </p:nvPr>
        </p:nvSpPr>
        <p:spPr>
          <a:xfrm>
            <a:off x="1066800" y="1447800"/>
            <a:ext cx="7934325" cy="4800600"/>
          </a:xfrm>
        </p:spPr>
        <p:txBody>
          <a:bodyPr/>
          <a:lstStyle/>
          <a:p>
            <a:pPr indent="-365125" algn="just" eaLnBrk="1" hangingPunct="1">
              <a:buFont typeface="Wingdings" panose="05000000000000000000" pitchFamily="2" charset="2"/>
              <a:buChar char="§"/>
            </a:pPr>
            <a:r>
              <a:rPr lang="id-ID" altLang="en-US" sz="4000" smtClean="0"/>
              <a:t>Penaksiran tingkat kegiatan dan ongkos-ongkos sebagai dasar yang dipilih</a:t>
            </a:r>
          </a:p>
          <a:p>
            <a:pPr indent="-365125" algn="just" eaLnBrk="1" hangingPunct="1">
              <a:buFont typeface="Wingdings" panose="05000000000000000000" pitchFamily="2" charset="2"/>
              <a:buChar char="§"/>
            </a:pPr>
            <a:r>
              <a:rPr lang="id-ID" altLang="en-US" sz="4000" smtClean="0"/>
              <a:t>Klasifikasi biaya sebagai biaya tetap atau variabel</a:t>
            </a:r>
          </a:p>
          <a:p>
            <a:pPr indent="-365125" algn="just" eaLnBrk="1" hangingPunct="1">
              <a:buFont typeface="Wingdings" panose="05000000000000000000" pitchFamily="2" charset="2"/>
              <a:buChar char="§"/>
            </a:pPr>
            <a:r>
              <a:rPr lang="id-ID" altLang="en-US" sz="4000" smtClean="0"/>
              <a:t>Menetapkan tarif biaya </a:t>
            </a:r>
            <a:r>
              <a:rPr lang="id-ID" altLang="en-US" sz="4000" i="1" smtClean="0"/>
              <a:t>overhead</a:t>
            </a:r>
            <a:r>
              <a:rPr lang="id-ID" altLang="en-US" sz="4000" smtClean="0"/>
              <a:t> pabrik</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775" y="228600"/>
            <a:ext cx="8153400" cy="990600"/>
          </a:xfrm>
        </p:spPr>
        <p:txBody>
          <a:bodyPr>
            <a:noAutofit/>
          </a:bodyPr>
          <a:lstStyle/>
          <a:p>
            <a:pPr algn="ctr" fontAlgn="auto">
              <a:spcAft>
                <a:spcPts val="0"/>
              </a:spcAft>
              <a:defRPr/>
            </a:pPr>
            <a:r>
              <a:rPr lang="en-US" sz="3200" b="1" dirty="0" smtClean="0">
                <a:solidFill>
                  <a:schemeClr val="tx1"/>
                </a:solidFill>
              </a:rPr>
              <a:t>MENGHITUNG TARIF BIAYA </a:t>
            </a:r>
            <a:r>
              <a:rPr lang="en-US" sz="3200" b="1" i="1" dirty="0" smtClean="0">
                <a:solidFill>
                  <a:schemeClr val="tx1"/>
                </a:solidFill>
              </a:rPr>
              <a:t>OVERHEAD</a:t>
            </a:r>
            <a:r>
              <a:rPr lang="en-US" sz="3200" b="1" dirty="0" smtClean="0">
                <a:solidFill>
                  <a:schemeClr val="tx1"/>
                </a:solidFill>
              </a:rPr>
              <a:t> PABRIK</a:t>
            </a:r>
            <a:endParaRPr lang="en-US" sz="3200" b="1" dirty="0">
              <a:solidFill>
                <a:schemeClr val="tx1"/>
              </a:solidFill>
            </a:endParaRPr>
          </a:p>
        </p:txBody>
      </p:sp>
      <p:sp>
        <p:nvSpPr>
          <p:cNvPr id="3" name="Content Placeholder 2"/>
          <p:cNvSpPr>
            <a:spLocks noGrp="1"/>
          </p:cNvSpPr>
          <p:nvPr>
            <p:ph idx="1"/>
          </p:nvPr>
        </p:nvSpPr>
        <p:spPr>
          <a:xfrm>
            <a:off x="1071537" y="1457332"/>
            <a:ext cx="7694637" cy="4972064"/>
          </a:xfrm>
          <a:ln>
            <a:miter lim="800000"/>
            <a:headEnd/>
            <a:tailEnd/>
          </a:ln>
        </p:spPr>
        <p:style>
          <a:lnRef idx="1">
            <a:schemeClr val="accent6"/>
          </a:lnRef>
          <a:fillRef idx="2">
            <a:schemeClr val="accent6"/>
          </a:fillRef>
          <a:effectRef idx="1">
            <a:schemeClr val="accent6"/>
          </a:effectRef>
          <a:fontRef idx="minor">
            <a:schemeClr val="dk1"/>
          </a:fontRef>
        </p:style>
        <p:txBody>
          <a:bodyPr>
            <a:normAutofit/>
          </a:bodyPr>
          <a:lstStyle/>
          <a:p>
            <a:pPr marL="320040" indent="-320040" algn="just" fontAlgn="auto">
              <a:spcAft>
                <a:spcPts val="600"/>
              </a:spcAft>
              <a:buFont typeface="Wingdings"/>
              <a:buChar char=""/>
              <a:defRPr/>
            </a:pPr>
            <a:r>
              <a:rPr lang="en-US" dirty="0" err="1" smtClean="0"/>
              <a:t>Setelah</a:t>
            </a:r>
            <a:r>
              <a:rPr lang="en-US" dirty="0" smtClean="0"/>
              <a:t> </a:t>
            </a:r>
            <a:r>
              <a:rPr lang="en-US" dirty="0" err="1" smtClean="0"/>
              <a:t>tingkat</a:t>
            </a:r>
            <a:r>
              <a:rPr lang="en-US" dirty="0" smtClean="0"/>
              <a:t> </a:t>
            </a:r>
            <a:r>
              <a:rPr lang="en-US" dirty="0" err="1" smtClean="0"/>
              <a:t>kapasitas</a:t>
            </a:r>
            <a:r>
              <a:rPr lang="en-US" dirty="0" smtClean="0"/>
              <a:t> yang </a:t>
            </a:r>
            <a:r>
              <a:rPr lang="en-US" dirty="0" err="1" smtClean="0"/>
              <a:t>akan</a:t>
            </a:r>
            <a:r>
              <a:rPr lang="en-US" dirty="0" smtClean="0"/>
              <a:t> </a:t>
            </a:r>
            <a:r>
              <a:rPr lang="en-US" dirty="0" err="1" smtClean="0"/>
              <a:t>dicapai</a:t>
            </a:r>
            <a:r>
              <a:rPr lang="en-US" dirty="0" smtClean="0"/>
              <a:t> </a:t>
            </a:r>
            <a:r>
              <a:rPr lang="en-US" dirty="0" err="1" smtClean="0"/>
              <a:t>dalam</a:t>
            </a:r>
            <a:r>
              <a:rPr lang="en-US" dirty="0" smtClean="0"/>
              <a:t> </a:t>
            </a:r>
            <a:r>
              <a:rPr lang="en-US" dirty="0" err="1" smtClean="0"/>
              <a:t>periode</a:t>
            </a:r>
            <a:r>
              <a:rPr lang="en-US" dirty="0" smtClean="0"/>
              <a:t> </a:t>
            </a:r>
            <a:r>
              <a:rPr lang="en-US" dirty="0" err="1" smtClean="0"/>
              <a:t>anggaran</a:t>
            </a:r>
            <a:r>
              <a:rPr lang="en-US" dirty="0" smtClean="0"/>
              <a:t> </a:t>
            </a:r>
            <a:r>
              <a:rPr lang="en-US" dirty="0" err="1" smtClean="0"/>
              <a:t>ditentukan</a:t>
            </a:r>
            <a:r>
              <a:rPr lang="en-US" dirty="0" smtClean="0"/>
              <a:t>, </a:t>
            </a:r>
            <a:r>
              <a:rPr lang="en-US" dirty="0" err="1" smtClean="0"/>
              <a:t>anggaran</a:t>
            </a:r>
            <a:r>
              <a:rPr lang="en-US" dirty="0" smtClean="0"/>
              <a:t> </a:t>
            </a:r>
            <a:r>
              <a:rPr lang="en-US" dirty="0" err="1" smtClean="0"/>
              <a:t>Biaya</a:t>
            </a:r>
            <a:r>
              <a:rPr lang="en-US" dirty="0" smtClean="0"/>
              <a:t> </a:t>
            </a:r>
            <a:r>
              <a:rPr lang="en-US" i="1" dirty="0" smtClean="0"/>
              <a:t>Overhead</a:t>
            </a:r>
            <a:r>
              <a:rPr lang="en-US" dirty="0" smtClean="0"/>
              <a:t> </a:t>
            </a:r>
            <a:r>
              <a:rPr lang="en-US" dirty="0" err="1" smtClean="0"/>
              <a:t>Pabrik</a:t>
            </a:r>
            <a:r>
              <a:rPr lang="en-US" dirty="0" smtClean="0"/>
              <a:t> </a:t>
            </a:r>
            <a:r>
              <a:rPr lang="en-US" dirty="0" err="1" smtClean="0"/>
              <a:t>telah</a:t>
            </a:r>
            <a:r>
              <a:rPr lang="en-US" dirty="0" smtClean="0"/>
              <a:t> </a:t>
            </a:r>
            <a:r>
              <a:rPr lang="en-US" dirty="0" err="1" smtClean="0"/>
              <a:t>disusun</a:t>
            </a:r>
            <a:r>
              <a:rPr lang="en-US" dirty="0" smtClean="0"/>
              <a:t>, </a:t>
            </a:r>
            <a:r>
              <a:rPr lang="en-US" dirty="0" err="1" smtClean="0"/>
              <a:t>serta</a:t>
            </a:r>
            <a:r>
              <a:rPr lang="en-US" dirty="0" smtClean="0"/>
              <a:t> </a:t>
            </a:r>
            <a:r>
              <a:rPr lang="en-US" dirty="0" err="1" smtClean="0"/>
              <a:t>dasar</a:t>
            </a:r>
            <a:r>
              <a:rPr lang="en-US" dirty="0" smtClean="0"/>
              <a:t> </a:t>
            </a:r>
            <a:r>
              <a:rPr lang="en-US" dirty="0" err="1" smtClean="0"/>
              <a:t>pembebanan</a:t>
            </a:r>
            <a:r>
              <a:rPr lang="en-US" dirty="0" smtClean="0"/>
              <a:t> </a:t>
            </a:r>
            <a:r>
              <a:rPr lang="en-US" dirty="0" err="1" smtClean="0"/>
              <a:t>telah</a:t>
            </a:r>
            <a:r>
              <a:rPr lang="en-US" dirty="0" smtClean="0"/>
              <a:t> </a:t>
            </a:r>
            <a:r>
              <a:rPr lang="en-US" dirty="0" err="1" smtClean="0"/>
              <a:t>dipilih</a:t>
            </a:r>
            <a:r>
              <a:rPr lang="en-US" dirty="0" smtClean="0"/>
              <a:t> </a:t>
            </a:r>
            <a:r>
              <a:rPr lang="en-US" dirty="0" err="1" smtClean="0"/>
              <a:t>dan</a:t>
            </a:r>
            <a:r>
              <a:rPr lang="en-US" dirty="0" smtClean="0"/>
              <a:t> </a:t>
            </a:r>
            <a:r>
              <a:rPr lang="en-US" dirty="0" err="1" smtClean="0"/>
              <a:t>diperkirakan</a:t>
            </a:r>
            <a:r>
              <a:rPr lang="en-US" dirty="0" smtClean="0"/>
              <a:t>, </a:t>
            </a:r>
            <a:r>
              <a:rPr lang="en-US" dirty="0" err="1" smtClean="0"/>
              <a:t>maka</a:t>
            </a:r>
            <a:r>
              <a:rPr lang="en-US" dirty="0" smtClean="0"/>
              <a:t> </a:t>
            </a:r>
            <a:r>
              <a:rPr lang="en-US" dirty="0" err="1" smtClean="0"/>
              <a:t>langkah</a:t>
            </a:r>
            <a:r>
              <a:rPr lang="en-US" dirty="0" smtClean="0"/>
              <a:t> </a:t>
            </a:r>
            <a:r>
              <a:rPr lang="en-US" dirty="0" err="1" smtClean="0"/>
              <a:t>terakhir</a:t>
            </a:r>
            <a:r>
              <a:rPr lang="en-US" dirty="0" smtClean="0"/>
              <a:t> </a:t>
            </a:r>
            <a:r>
              <a:rPr lang="en-US" dirty="0" err="1" smtClean="0"/>
              <a:t>adalah</a:t>
            </a:r>
            <a:r>
              <a:rPr lang="en-US" dirty="0" smtClean="0"/>
              <a:t> </a:t>
            </a:r>
            <a:r>
              <a:rPr lang="en-US" dirty="0" err="1" smtClean="0"/>
              <a:t>menghitung</a:t>
            </a:r>
            <a:r>
              <a:rPr lang="en-US" dirty="0" smtClean="0"/>
              <a:t> </a:t>
            </a:r>
            <a:r>
              <a:rPr lang="en-US" dirty="0" err="1" smtClean="0"/>
              <a:t>tarif</a:t>
            </a:r>
            <a:r>
              <a:rPr lang="en-US" dirty="0" smtClean="0"/>
              <a:t> BOP </a:t>
            </a:r>
            <a:r>
              <a:rPr lang="en-US" dirty="0" err="1" smtClean="0"/>
              <a:t>dengan</a:t>
            </a:r>
            <a:r>
              <a:rPr lang="en-US" dirty="0" smtClean="0"/>
              <a:t> </a:t>
            </a:r>
            <a:r>
              <a:rPr lang="en-US" dirty="0" err="1" smtClean="0"/>
              <a:t>rumus</a:t>
            </a:r>
            <a:r>
              <a:rPr lang="en-US" dirty="0" smtClean="0"/>
              <a:t> </a:t>
            </a:r>
            <a:r>
              <a:rPr lang="en-US" dirty="0" err="1" smtClean="0"/>
              <a:t>sebagai</a:t>
            </a:r>
            <a:r>
              <a:rPr lang="en-US" dirty="0" smtClean="0"/>
              <a:t> </a:t>
            </a:r>
            <a:r>
              <a:rPr lang="en-US" dirty="0" err="1" smtClean="0"/>
              <a:t>berikut</a:t>
            </a:r>
            <a:r>
              <a:rPr lang="en-US" dirty="0" smtClean="0"/>
              <a:t>:</a:t>
            </a:r>
          </a:p>
          <a:p>
            <a:pPr marL="320040" indent="-320040" fontAlgn="auto">
              <a:spcAft>
                <a:spcPts val="0"/>
              </a:spcAft>
              <a:buFont typeface="Wingdings"/>
              <a:buNone/>
              <a:defRPr/>
            </a:pPr>
            <a:r>
              <a:rPr lang="en-US" dirty="0" smtClean="0"/>
              <a:t>		BOP </a:t>
            </a:r>
            <a:r>
              <a:rPr lang="en-US" dirty="0" err="1" smtClean="0"/>
              <a:t>dianggarkan</a:t>
            </a:r>
            <a:r>
              <a:rPr lang="en-US" dirty="0" smtClean="0"/>
              <a:t> 		</a:t>
            </a:r>
            <a:r>
              <a:rPr lang="id-ID" dirty="0" smtClean="0"/>
              <a:t>      </a:t>
            </a:r>
            <a:r>
              <a:rPr lang="en-US" dirty="0" smtClean="0"/>
              <a:t> = </a:t>
            </a:r>
            <a:r>
              <a:rPr lang="en-US" dirty="0" err="1" smtClean="0"/>
              <a:t>Tarif</a:t>
            </a:r>
            <a:r>
              <a:rPr lang="en-US" dirty="0" smtClean="0"/>
              <a:t> BOP</a:t>
            </a:r>
          </a:p>
          <a:p>
            <a:pPr marL="320040" indent="-320040" fontAlgn="auto">
              <a:spcAft>
                <a:spcPts val="0"/>
              </a:spcAft>
              <a:buFont typeface="Wingdings"/>
              <a:buNone/>
              <a:defRPr/>
            </a:pPr>
            <a:r>
              <a:rPr lang="en-US" dirty="0" smtClean="0"/>
              <a:t>		</a:t>
            </a:r>
            <a:r>
              <a:rPr lang="en-US" dirty="0" err="1" smtClean="0"/>
              <a:t>Taksiran</a:t>
            </a:r>
            <a:r>
              <a:rPr lang="en-US" dirty="0" smtClean="0"/>
              <a:t> </a:t>
            </a:r>
            <a:r>
              <a:rPr lang="en-US" dirty="0" err="1" smtClean="0"/>
              <a:t>dasar</a:t>
            </a:r>
            <a:r>
              <a:rPr lang="en-US" dirty="0" smtClean="0"/>
              <a:t> </a:t>
            </a:r>
            <a:r>
              <a:rPr lang="en-US" dirty="0" err="1" smtClean="0"/>
              <a:t>pembebanan</a:t>
            </a:r>
            <a:endParaRPr lang="en-US" dirty="0" smtClean="0"/>
          </a:p>
          <a:p>
            <a:pPr marL="320040" indent="-320040" algn="just" fontAlgn="auto">
              <a:spcAft>
                <a:spcPts val="0"/>
              </a:spcAft>
              <a:buFont typeface="Wingdings"/>
              <a:buChar char=""/>
              <a:defRPr/>
            </a:pPr>
            <a:r>
              <a:rPr lang="en-US" dirty="0" smtClean="0"/>
              <a:t>U</a:t>
            </a:r>
            <a:r>
              <a:rPr lang="id-ID" dirty="0" smtClean="0"/>
              <a:t>n</a:t>
            </a:r>
            <a:r>
              <a:rPr lang="en-US" dirty="0" smtClean="0"/>
              <a:t>t</a:t>
            </a:r>
            <a:r>
              <a:rPr lang="id-ID" dirty="0" smtClean="0"/>
              <a:t>u</a:t>
            </a:r>
            <a:r>
              <a:rPr lang="en-US" dirty="0" smtClean="0"/>
              <a:t>k </a:t>
            </a:r>
            <a:r>
              <a:rPr lang="en-US" dirty="0" err="1" smtClean="0"/>
              <a:t>keperluan</a:t>
            </a:r>
            <a:r>
              <a:rPr lang="en-US" dirty="0" smtClean="0"/>
              <a:t> </a:t>
            </a:r>
            <a:r>
              <a:rPr lang="en-US" dirty="0" err="1" smtClean="0"/>
              <a:t>analisis</a:t>
            </a:r>
            <a:r>
              <a:rPr lang="en-US" dirty="0" smtClean="0"/>
              <a:t> </a:t>
            </a:r>
            <a:r>
              <a:rPr lang="en-US" dirty="0" err="1" smtClean="0"/>
              <a:t>selisih</a:t>
            </a:r>
            <a:r>
              <a:rPr lang="en-US" dirty="0" smtClean="0"/>
              <a:t>, </a:t>
            </a:r>
            <a:r>
              <a:rPr lang="en-US" dirty="0" err="1" smtClean="0"/>
              <a:t>tarif</a:t>
            </a:r>
            <a:r>
              <a:rPr lang="en-US" dirty="0" smtClean="0"/>
              <a:t> BOP </a:t>
            </a:r>
            <a:r>
              <a:rPr lang="en-US" dirty="0" err="1" smtClean="0"/>
              <a:t>harus</a:t>
            </a:r>
            <a:r>
              <a:rPr lang="en-US" dirty="0" smtClean="0"/>
              <a:t> </a:t>
            </a:r>
            <a:r>
              <a:rPr lang="en-US" dirty="0" err="1" smtClean="0"/>
              <a:t>dipecah</a:t>
            </a:r>
            <a:r>
              <a:rPr lang="en-US" dirty="0" smtClean="0"/>
              <a:t> </a:t>
            </a:r>
            <a:r>
              <a:rPr lang="en-US" dirty="0" err="1" smtClean="0"/>
              <a:t>menjadi</a:t>
            </a:r>
            <a:r>
              <a:rPr lang="en-US" dirty="0" smtClean="0"/>
              <a:t> </a:t>
            </a:r>
            <a:r>
              <a:rPr lang="en-US" dirty="0" err="1" smtClean="0"/>
              <a:t>tarif</a:t>
            </a:r>
            <a:r>
              <a:rPr lang="en-US" dirty="0" smtClean="0"/>
              <a:t> BOP </a:t>
            </a:r>
            <a:r>
              <a:rPr lang="id-ID" dirty="0" err="1" smtClean="0"/>
              <a:t>t</a:t>
            </a:r>
            <a:r>
              <a:rPr lang="en-US" dirty="0" err="1" smtClean="0"/>
              <a:t>etap</a:t>
            </a:r>
            <a:r>
              <a:rPr lang="en-US" dirty="0" smtClean="0"/>
              <a:t> &amp; </a:t>
            </a:r>
            <a:r>
              <a:rPr lang="id-ID" dirty="0" err="1" smtClean="0"/>
              <a:t>t</a:t>
            </a:r>
            <a:r>
              <a:rPr lang="en-US" dirty="0" err="1" smtClean="0"/>
              <a:t>arif</a:t>
            </a:r>
            <a:r>
              <a:rPr lang="en-US" dirty="0" smtClean="0"/>
              <a:t> BOP </a:t>
            </a:r>
            <a:r>
              <a:rPr lang="id-ID" dirty="0" smtClean="0"/>
              <a:t>v</a:t>
            </a:r>
            <a:r>
              <a:rPr lang="en-US" dirty="0" err="1" smtClean="0"/>
              <a:t>ariabel</a:t>
            </a:r>
            <a:endParaRPr lang="en-US" dirty="0" smtClean="0"/>
          </a:p>
          <a:p>
            <a:pPr marL="320040" indent="-320040" fontAlgn="auto">
              <a:spcAft>
                <a:spcPts val="0"/>
              </a:spcAft>
              <a:buFont typeface="Wingdings"/>
              <a:buChar char=""/>
              <a:defRPr/>
            </a:pPr>
            <a:endParaRPr lang="en-US" dirty="0"/>
          </a:p>
        </p:txBody>
      </p:sp>
      <p:cxnSp>
        <p:nvCxnSpPr>
          <p:cNvPr id="5" name="Straight Connector 4"/>
          <p:cNvCxnSpPr/>
          <p:nvPr/>
        </p:nvCxnSpPr>
        <p:spPr>
          <a:xfrm>
            <a:off x="1524000" y="4570413"/>
            <a:ext cx="4262438" cy="1587"/>
          </a:xfrm>
          <a:prstGeom prst="line">
            <a:avLst/>
          </a:prstGeom>
        </p:spPr>
        <p:style>
          <a:lnRef idx="1">
            <a:schemeClr val="dk1"/>
          </a:lnRef>
          <a:fillRef idx="0">
            <a:schemeClr val="dk1"/>
          </a:fillRef>
          <a:effectRef idx="0">
            <a:schemeClr val="dk1"/>
          </a:effectRef>
          <a:fontRef idx="minor">
            <a:schemeClr val="tx1"/>
          </a:fontRef>
        </p:style>
      </p:cxn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143000" y="500063"/>
            <a:ext cx="7791450" cy="917575"/>
          </a:xfrm>
        </p:spPr>
        <p:txBody>
          <a:bodyPr/>
          <a:lstStyle/>
          <a:p>
            <a:pPr>
              <a:defRPr/>
            </a:pPr>
            <a:r>
              <a:rPr lang="en-US" b="1" dirty="0" err="1" smtClean="0">
                <a:solidFill>
                  <a:schemeClr val="tx1"/>
                </a:solidFill>
              </a:rPr>
              <a:t>Perhitungan</a:t>
            </a:r>
            <a:r>
              <a:rPr lang="en-US" b="1" dirty="0" smtClean="0">
                <a:solidFill>
                  <a:schemeClr val="tx1"/>
                </a:solidFill>
              </a:rPr>
              <a:t> </a:t>
            </a:r>
            <a:r>
              <a:rPr lang="en-US" b="1" dirty="0" err="1" smtClean="0">
                <a:solidFill>
                  <a:schemeClr val="tx1"/>
                </a:solidFill>
              </a:rPr>
              <a:t>tarif</a:t>
            </a:r>
            <a:r>
              <a:rPr lang="en-US" b="1" dirty="0" smtClean="0">
                <a:solidFill>
                  <a:schemeClr val="tx1"/>
                </a:solidFill>
              </a:rPr>
              <a:t> BOP</a:t>
            </a:r>
            <a:endParaRPr lang="id-ID" b="1" dirty="0">
              <a:solidFill>
                <a:schemeClr val="tx1"/>
              </a:solidFill>
            </a:endParaRPr>
          </a:p>
        </p:txBody>
      </p:sp>
      <p:sp>
        <p:nvSpPr>
          <p:cNvPr id="48130" name="Rectangle 3"/>
          <p:cNvSpPr>
            <a:spLocks noGrp="1" noChangeArrowheads="1"/>
          </p:cNvSpPr>
          <p:nvPr>
            <p:ph idx="1"/>
          </p:nvPr>
        </p:nvSpPr>
        <p:spPr>
          <a:xfrm>
            <a:off x="1000125" y="1571625"/>
            <a:ext cx="7715250" cy="4457700"/>
          </a:xfrm>
        </p:spPr>
        <p:txBody>
          <a:bodyPr/>
          <a:lstStyle/>
          <a:p>
            <a:pPr marL="361950" indent="-361950" algn="just" eaLnBrk="1" hangingPunct="1">
              <a:buFont typeface="Wingdings" panose="05000000000000000000" pitchFamily="2" charset="2"/>
              <a:buChar char="Æ"/>
            </a:pPr>
            <a:r>
              <a:rPr lang="en-US" altLang="en-US" b="1" u="sng" smtClean="0">
                <a:latin typeface="Book Antiqua" panose="02040602050305030304" pitchFamily="18" charset="0"/>
              </a:rPr>
              <a:t>Contoh :</a:t>
            </a:r>
            <a:r>
              <a:rPr lang="en-US" altLang="en-US" smtClean="0">
                <a:latin typeface="Book Antiqua" panose="02040602050305030304" pitchFamily="18" charset="0"/>
              </a:rPr>
              <a:t/>
            </a:r>
            <a:br>
              <a:rPr lang="en-US" altLang="en-US" smtClean="0">
                <a:latin typeface="Book Antiqua" panose="02040602050305030304" pitchFamily="18" charset="0"/>
              </a:rPr>
            </a:br>
            <a:r>
              <a:rPr lang="en-US" altLang="en-US" smtClean="0">
                <a:latin typeface="Book Antiqua" panose="02040602050305030304" pitchFamily="18" charset="0"/>
              </a:rPr>
              <a:t>PT. Mutiara Kasih memproduksi produknya berdasarkan pesanan. Dalam penentuan tarif B.FOH telah disusun B.FOH (lihat tabel). B.FOH dibebankan pada produk berdasarkan jam mesin. Anggaran B.FOH disusun pada kapasitas normal sebanyak 80.000 jam mesin.</a:t>
            </a:r>
          </a:p>
        </p:txBody>
      </p:sp>
    </p:spTree>
  </p:cSld>
  <p:clrMapOvr>
    <a:masterClrMapping/>
  </p:clrMapOvr>
  <p:transition>
    <p:cover dir="ru"/>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2"/>
          <p:cNvSpPr>
            <a:spLocks noGrp="1" noChangeArrowheads="1"/>
          </p:cNvSpPr>
          <p:nvPr>
            <p:ph type="title"/>
          </p:nvPr>
        </p:nvSpPr>
        <p:spPr>
          <a:xfrm>
            <a:off x="1000125" y="693738"/>
            <a:ext cx="7715250" cy="533400"/>
          </a:xfrm>
        </p:spPr>
        <p:txBody>
          <a:bodyPr>
            <a:noAutofit/>
          </a:bodyPr>
          <a:lstStyle/>
          <a:p>
            <a:pPr marL="838200" indent="-838200" eaLnBrk="1" fontAlgn="auto" hangingPunct="1">
              <a:spcAft>
                <a:spcPts val="0"/>
              </a:spcAft>
              <a:defRPr/>
            </a:pPr>
            <a:r>
              <a:rPr lang="en-US" sz="4400" b="1" dirty="0" err="1" smtClean="0">
                <a:solidFill>
                  <a:schemeClr val="tx1"/>
                </a:solidFill>
                <a:latin typeface="Monotype Corsiva" pitchFamily="66" charset="0"/>
              </a:rPr>
              <a:t>Anggaran</a:t>
            </a:r>
            <a:r>
              <a:rPr lang="en-US" sz="4400" b="1" dirty="0" smtClean="0">
                <a:solidFill>
                  <a:schemeClr val="tx1"/>
                </a:solidFill>
                <a:latin typeface="Monotype Corsiva" pitchFamily="66" charset="0"/>
              </a:rPr>
              <a:t> B.FOH</a:t>
            </a:r>
          </a:p>
        </p:txBody>
      </p:sp>
      <p:graphicFrame>
        <p:nvGraphicFramePr>
          <p:cNvPr id="6146" name="Object 5"/>
          <p:cNvGraphicFramePr>
            <a:graphicFrameLocks noChangeAspect="1"/>
          </p:cNvGraphicFramePr>
          <p:nvPr/>
        </p:nvGraphicFramePr>
        <p:xfrm>
          <a:off x="1000125" y="1482725"/>
          <a:ext cx="7858125" cy="4875213"/>
        </p:xfrm>
        <a:graphic>
          <a:graphicData uri="http://schemas.openxmlformats.org/presentationml/2006/ole">
            <mc:AlternateContent xmlns:mc="http://schemas.openxmlformats.org/markup-compatibility/2006">
              <mc:Choice xmlns:v="urn:schemas-microsoft-com:vml" Requires="v">
                <p:oleObj spid="_x0000_s6152" name="Worksheet" r:id="rId3" imgW="5412240" imgH="3355920" progId="Excel.Sheet.8">
                  <p:embed/>
                </p:oleObj>
              </mc:Choice>
              <mc:Fallback>
                <p:oleObj name="Worksheet" r:id="rId3" imgW="5412240" imgH="3355920" progId="Excel.Sheet.8">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00125" y="1482725"/>
                        <a:ext cx="7858125" cy="4875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ransition>
    <p:cover dir="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23925" y="274638"/>
            <a:ext cx="7862888" cy="1143000"/>
          </a:xfrm>
        </p:spPr>
        <p:txBody>
          <a:bodyPr/>
          <a:lstStyle/>
          <a:p>
            <a:pPr eaLnBrk="1" fontAlgn="auto" hangingPunct="1">
              <a:spcAft>
                <a:spcPts val="0"/>
              </a:spcAft>
              <a:defRPr/>
            </a:pPr>
            <a:r>
              <a:rPr lang="id-ID" b="1" dirty="0" smtClean="0">
                <a:solidFill>
                  <a:schemeClr val="tx1"/>
                </a:solidFill>
              </a:rPr>
              <a:t>Karakteristik BOP</a:t>
            </a:r>
            <a:endParaRPr lang="id-ID" b="1" dirty="0">
              <a:solidFill>
                <a:schemeClr val="tx1"/>
              </a:solidFill>
            </a:endParaRPr>
          </a:p>
        </p:txBody>
      </p:sp>
      <p:sp>
        <p:nvSpPr>
          <p:cNvPr id="25603" name="Content Placeholder 2"/>
          <p:cNvSpPr>
            <a:spLocks noGrp="1"/>
          </p:cNvSpPr>
          <p:nvPr>
            <p:ph idx="1"/>
          </p:nvPr>
        </p:nvSpPr>
        <p:spPr>
          <a:xfrm>
            <a:off x="1000125" y="1447800"/>
            <a:ext cx="7862888" cy="5053013"/>
          </a:xfrm>
        </p:spPr>
        <p:txBody>
          <a:bodyPr/>
          <a:lstStyle/>
          <a:p>
            <a:pPr marL="0" indent="0" algn="just" eaLnBrk="1" hangingPunct="1">
              <a:buFont typeface="Wingdings 2" panose="05020102010507070707" pitchFamily="18" charset="2"/>
              <a:buNone/>
              <a:defRPr/>
            </a:pPr>
            <a:r>
              <a:rPr lang="id-ID" sz="3600" dirty="0" smtClean="0"/>
              <a:t>Biaya </a:t>
            </a:r>
            <a:r>
              <a:rPr lang="id-ID" sz="3600" i="1" dirty="0" smtClean="0"/>
              <a:t>overhead</a:t>
            </a:r>
            <a:r>
              <a:rPr lang="id-ID" sz="3600" dirty="0" smtClean="0"/>
              <a:t> pabrik memiliki karakteristik sbb:</a:t>
            </a:r>
          </a:p>
          <a:p>
            <a:pPr marL="525462" indent="-396875" algn="just" eaLnBrk="1" hangingPunct="1">
              <a:buFont typeface="Wingdings" pitchFamily="2" charset="2"/>
              <a:buChar char="§"/>
              <a:defRPr/>
            </a:pPr>
            <a:r>
              <a:rPr lang="id-ID" sz="3600" dirty="0" smtClean="0"/>
              <a:t>Jumlahnya tidak </a:t>
            </a:r>
            <a:r>
              <a:rPr lang="id-ID" sz="3600" i="1" dirty="0" smtClean="0"/>
              <a:t>proposional</a:t>
            </a:r>
            <a:r>
              <a:rPr lang="id-ID" sz="3600" dirty="0" smtClean="0"/>
              <a:t> dengan volume produksi</a:t>
            </a:r>
          </a:p>
          <a:p>
            <a:pPr marL="525462" indent="-396875" algn="just" eaLnBrk="1" hangingPunct="1">
              <a:buFont typeface="Wingdings" pitchFamily="2" charset="2"/>
              <a:buChar char="§"/>
              <a:defRPr/>
            </a:pPr>
            <a:r>
              <a:rPr lang="id-ID" sz="3600" dirty="0" smtClean="0"/>
              <a:t>Tidak dapat ditelusur dan diidentifikasi secara langsung kepada produk atau pesanan</a:t>
            </a:r>
          </a:p>
          <a:p>
            <a:pPr marL="525462" indent="-396875" algn="just" eaLnBrk="1" hangingPunct="1">
              <a:buFont typeface="Wingdings" pitchFamily="2" charset="2"/>
              <a:buChar char="§"/>
              <a:defRPr/>
            </a:pPr>
            <a:r>
              <a:rPr lang="id-ID" sz="3600" dirty="0" smtClean="0"/>
              <a:t>Jenisnya banyak</a:t>
            </a:r>
          </a:p>
          <a:p>
            <a:pPr algn="just" eaLnBrk="1" hangingPunct="1">
              <a:buFont typeface="Wingdings" pitchFamily="2" charset="2"/>
              <a:buChar char="§"/>
              <a:defRPr/>
            </a:pPr>
            <a:endParaRPr lang="id-ID" sz="3600" dirty="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title"/>
          </p:nvPr>
        </p:nvSpPr>
        <p:spPr>
          <a:xfrm>
            <a:off x="1000125" y="693738"/>
            <a:ext cx="7286625" cy="533400"/>
          </a:xfrm>
        </p:spPr>
        <p:txBody>
          <a:bodyPr>
            <a:noAutofit/>
          </a:bodyPr>
          <a:lstStyle/>
          <a:p>
            <a:pPr marL="838200" indent="-838200" eaLnBrk="1" fontAlgn="auto" hangingPunct="1">
              <a:spcAft>
                <a:spcPts val="0"/>
              </a:spcAft>
              <a:defRPr/>
            </a:pPr>
            <a:r>
              <a:rPr lang="en-US" sz="4800" b="1" dirty="0" err="1" smtClean="0">
                <a:solidFill>
                  <a:schemeClr val="tx1"/>
                </a:solidFill>
                <a:effectLst>
                  <a:outerShdw blurRad="38100" dist="38100" dir="2700000" algn="tl">
                    <a:srgbClr val="000000">
                      <a:alpha val="43137"/>
                    </a:srgbClr>
                  </a:outerShdw>
                </a:effectLst>
                <a:latin typeface="Monotype Corsiva" pitchFamily="66" charset="0"/>
              </a:rPr>
              <a:t>Perhitungan</a:t>
            </a:r>
            <a:r>
              <a:rPr lang="en-US" sz="4800" b="1" dirty="0" smtClean="0">
                <a:solidFill>
                  <a:schemeClr val="tx1"/>
                </a:solidFill>
                <a:effectLst>
                  <a:outerShdw blurRad="38100" dist="38100" dir="2700000" algn="tl">
                    <a:srgbClr val="000000">
                      <a:alpha val="43137"/>
                    </a:srgbClr>
                  </a:outerShdw>
                </a:effectLst>
                <a:latin typeface="Monotype Corsiva" pitchFamily="66" charset="0"/>
              </a:rPr>
              <a:t> </a:t>
            </a:r>
            <a:r>
              <a:rPr lang="en-US" sz="4800" b="1" dirty="0" err="1" smtClean="0">
                <a:solidFill>
                  <a:schemeClr val="tx1"/>
                </a:solidFill>
                <a:effectLst>
                  <a:outerShdw blurRad="38100" dist="38100" dir="2700000" algn="tl">
                    <a:srgbClr val="000000">
                      <a:alpha val="43137"/>
                    </a:srgbClr>
                  </a:outerShdw>
                </a:effectLst>
                <a:latin typeface="Monotype Corsiva" pitchFamily="66" charset="0"/>
              </a:rPr>
              <a:t>Tarif</a:t>
            </a:r>
            <a:r>
              <a:rPr lang="en-US" sz="4800" b="1" dirty="0" smtClean="0">
                <a:solidFill>
                  <a:schemeClr val="tx1"/>
                </a:solidFill>
                <a:effectLst>
                  <a:outerShdw blurRad="38100" dist="38100" dir="2700000" algn="tl">
                    <a:srgbClr val="000000">
                      <a:alpha val="43137"/>
                    </a:srgbClr>
                  </a:outerShdw>
                </a:effectLst>
                <a:latin typeface="Monotype Corsiva" pitchFamily="66" charset="0"/>
              </a:rPr>
              <a:t> FOH</a:t>
            </a:r>
          </a:p>
        </p:txBody>
      </p:sp>
      <p:graphicFrame>
        <p:nvGraphicFramePr>
          <p:cNvPr id="7170" name="Object 4"/>
          <p:cNvGraphicFramePr>
            <a:graphicFrameLocks noChangeAspect="1"/>
          </p:cNvGraphicFramePr>
          <p:nvPr/>
        </p:nvGraphicFramePr>
        <p:xfrm>
          <a:off x="1000125" y="1600200"/>
          <a:ext cx="7786688" cy="3657600"/>
        </p:xfrm>
        <a:graphic>
          <a:graphicData uri="http://schemas.openxmlformats.org/presentationml/2006/ole">
            <mc:AlternateContent xmlns:mc="http://schemas.openxmlformats.org/markup-compatibility/2006">
              <mc:Choice xmlns:v="urn:schemas-microsoft-com:vml" Requires="v">
                <p:oleObj spid="_x0000_s7177" name="Worksheet" r:id="rId3" imgW="5288760" imgH="957600" progId="Excel.Sheet.8">
                  <p:embed/>
                </p:oleObj>
              </mc:Choice>
              <mc:Fallback>
                <p:oleObj name="Worksheet" r:id="rId3" imgW="5288760" imgH="957600" progId="Excel.Sheet.8">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00125" y="1600200"/>
                        <a:ext cx="7786688" cy="3657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5" name="Straight Connector 4"/>
          <p:cNvCxnSpPr/>
          <p:nvPr/>
        </p:nvCxnSpPr>
        <p:spPr>
          <a:xfrm>
            <a:off x="6215063" y="4214813"/>
            <a:ext cx="2500312" cy="1587"/>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cover dir="ld"/>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1071563" y="357188"/>
            <a:ext cx="7615237" cy="1471612"/>
          </a:xfrm>
        </p:spPr>
        <p:txBody>
          <a:bodyPr/>
          <a:lstStyle/>
          <a:p>
            <a:pPr algn="just" eaLnBrk="1" hangingPunct="1">
              <a:defRPr/>
            </a:pPr>
            <a:r>
              <a:rPr lang="en-US" sz="4000" b="1" dirty="0" err="1" smtClean="0">
                <a:solidFill>
                  <a:schemeClr val="tx1"/>
                </a:solidFill>
              </a:rPr>
              <a:t>Penggunaan</a:t>
            </a:r>
            <a:r>
              <a:rPr lang="en-US" sz="4000" b="1" dirty="0" smtClean="0">
                <a:solidFill>
                  <a:schemeClr val="tx1"/>
                </a:solidFill>
              </a:rPr>
              <a:t> </a:t>
            </a:r>
            <a:r>
              <a:rPr lang="en-US" sz="4000" b="1" dirty="0" err="1" smtClean="0">
                <a:solidFill>
                  <a:schemeClr val="tx1"/>
                </a:solidFill>
              </a:rPr>
              <a:t>tarif</a:t>
            </a:r>
            <a:r>
              <a:rPr lang="en-US" sz="4000" b="1" dirty="0" smtClean="0">
                <a:solidFill>
                  <a:schemeClr val="tx1"/>
                </a:solidFill>
              </a:rPr>
              <a:t> </a:t>
            </a:r>
            <a:r>
              <a:rPr lang="en-US" sz="4000" b="1" i="1" dirty="0" smtClean="0">
                <a:solidFill>
                  <a:schemeClr val="tx1"/>
                </a:solidFill>
              </a:rPr>
              <a:t>overhead</a:t>
            </a:r>
            <a:r>
              <a:rPr lang="en-US" sz="4000" b="1" dirty="0" smtClean="0">
                <a:solidFill>
                  <a:schemeClr val="tx1"/>
                </a:solidFill>
              </a:rPr>
              <a:t> </a:t>
            </a:r>
            <a:r>
              <a:rPr lang="en-US" sz="4000" b="1" dirty="0" err="1" smtClean="0">
                <a:solidFill>
                  <a:schemeClr val="tx1"/>
                </a:solidFill>
              </a:rPr>
              <a:t>pabrik</a:t>
            </a:r>
            <a:r>
              <a:rPr lang="en-US" sz="4000" b="1" dirty="0" smtClean="0">
                <a:solidFill>
                  <a:schemeClr val="tx1"/>
                </a:solidFill>
              </a:rPr>
              <a:t> </a:t>
            </a:r>
            <a:r>
              <a:rPr lang="en-US" sz="4000" b="1" dirty="0" err="1" smtClean="0">
                <a:solidFill>
                  <a:schemeClr val="tx1"/>
                </a:solidFill>
              </a:rPr>
              <a:t>ditentukan</a:t>
            </a:r>
            <a:r>
              <a:rPr lang="en-US" sz="4000" b="1" dirty="0" smtClean="0">
                <a:solidFill>
                  <a:schemeClr val="tx1"/>
                </a:solidFill>
              </a:rPr>
              <a:t> </a:t>
            </a:r>
            <a:r>
              <a:rPr lang="en-US" sz="4000" b="1" dirty="0" err="1" smtClean="0">
                <a:solidFill>
                  <a:schemeClr val="tx1"/>
                </a:solidFill>
              </a:rPr>
              <a:t>dimuka</a:t>
            </a:r>
            <a:r>
              <a:rPr lang="en-US" sz="4000" b="1" dirty="0" smtClean="0">
                <a:solidFill>
                  <a:schemeClr val="tx1"/>
                </a:solidFill>
              </a:rPr>
              <a:t> </a:t>
            </a:r>
          </a:p>
        </p:txBody>
      </p:sp>
      <p:sp>
        <p:nvSpPr>
          <p:cNvPr id="49155" name="Rectangle 3"/>
          <p:cNvSpPr>
            <a:spLocks noGrp="1" noChangeArrowheads="1"/>
          </p:cNvSpPr>
          <p:nvPr>
            <p:ph idx="1"/>
          </p:nvPr>
        </p:nvSpPr>
        <p:spPr>
          <a:xfrm>
            <a:off x="1000125" y="2000250"/>
            <a:ext cx="7686675" cy="3922713"/>
          </a:xfrm>
        </p:spPr>
        <p:txBody>
          <a:bodyPr>
            <a:normAutofit lnSpcReduction="10000"/>
          </a:bodyPr>
          <a:lstStyle/>
          <a:p>
            <a:pPr indent="-365125" algn="just" eaLnBrk="1" hangingPunct="1">
              <a:lnSpc>
                <a:spcPct val="90000"/>
              </a:lnSpc>
              <a:buFont typeface="Wingdings" panose="05000000000000000000" pitchFamily="2" charset="2"/>
              <a:buChar char="Ø"/>
            </a:pPr>
            <a:r>
              <a:rPr lang="en-US" altLang="en-US" sz="3600" smtClean="0"/>
              <a:t>Tarif </a:t>
            </a:r>
            <a:r>
              <a:rPr lang="en-US" altLang="en-US" sz="3600" i="1" smtClean="0"/>
              <a:t>overhead</a:t>
            </a:r>
            <a:r>
              <a:rPr lang="en-US" altLang="en-US" sz="3600" smtClean="0"/>
              <a:t> pabrik yang telah ditantukan terlebih dahulu dengan mengimbangi anggaran biaya </a:t>
            </a:r>
            <a:r>
              <a:rPr lang="en-US" altLang="en-US" sz="3600" i="1" smtClean="0"/>
              <a:t>overhead </a:t>
            </a:r>
            <a:r>
              <a:rPr lang="en-US" altLang="en-US" sz="3600" smtClean="0"/>
              <a:t>pabrik yang diharapkan akan terjadi dimasa yang akan datang dengan total dasar alokasi biaya </a:t>
            </a:r>
            <a:r>
              <a:rPr lang="en-US" altLang="en-US" sz="3600" i="1" smtClean="0"/>
              <a:t>overhead</a:t>
            </a:r>
            <a:r>
              <a:rPr lang="en-US" altLang="en-US" sz="3600" smtClean="0"/>
              <a:t> pabrik yang dianggarkan</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775" y="138113"/>
            <a:ext cx="8153400" cy="1219200"/>
          </a:xfrm>
        </p:spPr>
        <p:txBody>
          <a:bodyPr/>
          <a:lstStyle/>
          <a:p>
            <a:pPr algn="ctr" fontAlgn="auto">
              <a:spcAft>
                <a:spcPts val="0"/>
              </a:spcAft>
              <a:defRPr/>
            </a:pPr>
            <a:r>
              <a:rPr lang="en-US" sz="3200" dirty="0" smtClean="0">
                <a:solidFill>
                  <a:schemeClr val="tx1"/>
                </a:solidFill>
              </a:rPr>
              <a:t>PEMBEBANAN BOP KEPADA PRODUK ATAS DASAR TARIF</a:t>
            </a:r>
            <a:endParaRPr lang="en-US" sz="3200" dirty="0">
              <a:solidFill>
                <a:schemeClr val="tx1"/>
              </a:solidFill>
            </a:endParaRPr>
          </a:p>
        </p:txBody>
      </p:sp>
      <p:sp>
        <p:nvSpPr>
          <p:cNvPr id="3" name="Content Placeholder 2"/>
          <p:cNvSpPr>
            <a:spLocks noGrp="1"/>
          </p:cNvSpPr>
          <p:nvPr>
            <p:ph idx="1"/>
          </p:nvPr>
        </p:nvSpPr>
        <p:spPr>
          <a:xfrm>
            <a:off x="714348" y="1428736"/>
            <a:ext cx="8153400" cy="5072098"/>
          </a:xfrm>
          <a:ln>
            <a:miter lim="800000"/>
            <a:headEnd/>
            <a:tailEnd/>
          </a:ln>
        </p:spPr>
        <p:style>
          <a:lnRef idx="1">
            <a:schemeClr val="accent6"/>
          </a:lnRef>
          <a:fillRef idx="2">
            <a:schemeClr val="accent6"/>
          </a:fillRef>
          <a:effectRef idx="1">
            <a:schemeClr val="accent6"/>
          </a:effectRef>
          <a:fontRef idx="minor">
            <a:schemeClr val="dk1"/>
          </a:fontRef>
        </p:style>
        <p:txBody>
          <a:bodyPr>
            <a:normAutofit lnSpcReduction="10000"/>
          </a:bodyPr>
          <a:lstStyle/>
          <a:p>
            <a:pPr marL="320040" indent="-320040" fontAlgn="auto">
              <a:spcAft>
                <a:spcPts val="1200"/>
              </a:spcAft>
              <a:buFont typeface="Wingdings"/>
              <a:buChar char=""/>
              <a:defRPr/>
            </a:pPr>
            <a:r>
              <a:rPr lang="en-US" dirty="0" err="1" smtClean="0"/>
              <a:t>Tarif</a:t>
            </a:r>
            <a:r>
              <a:rPr lang="en-US" dirty="0" smtClean="0"/>
              <a:t> BOP yang </a:t>
            </a:r>
            <a:r>
              <a:rPr lang="en-US" dirty="0" err="1" smtClean="0"/>
              <a:t>telah</a:t>
            </a:r>
            <a:r>
              <a:rPr lang="en-US" dirty="0" smtClean="0"/>
              <a:t> </a:t>
            </a:r>
            <a:r>
              <a:rPr lang="en-US" dirty="0" err="1" smtClean="0"/>
              <a:t>ditentukan</a:t>
            </a:r>
            <a:r>
              <a:rPr lang="en-US" dirty="0" smtClean="0"/>
              <a:t> </a:t>
            </a:r>
            <a:r>
              <a:rPr lang="en-US" dirty="0" err="1" smtClean="0"/>
              <a:t>di</a:t>
            </a:r>
            <a:r>
              <a:rPr lang="en-US" dirty="0" smtClean="0"/>
              <a:t> </a:t>
            </a:r>
            <a:r>
              <a:rPr lang="en-US" dirty="0" err="1" smtClean="0"/>
              <a:t>muka</a:t>
            </a:r>
            <a:r>
              <a:rPr lang="en-US" dirty="0" smtClean="0"/>
              <a:t>, </a:t>
            </a:r>
            <a:r>
              <a:rPr lang="en-US" dirty="0" err="1" smtClean="0"/>
              <a:t>digunakan</a:t>
            </a:r>
            <a:r>
              <a:rPr lang="en-US" dirty="0" smtClean="0"/>
              <a:t> </a:t>
            </a:r>
            <a:r>
              <a:rPr lang="en-US" dirty="0" err="1" smtClean="0"/>
              <a:t>untuk</a:t>
            </a:r>
            <a:r>
              <a:rPr lang="en-US" dirty="0" smtClean="0"/>
              <a:t> </a:t>
            </a:r>
            <a:r>
              <a:rPr lang="en-US" dirty="0" err="1" smtClean="0"/>
              <a:t>membebankan</a:t>
            </a:r>
            <a:r>
              <a:rPr lang="en-US" dirty="0" smtClean="0"/>
              <a:t> BOP </a:t>
            </a:r>
            <a:r>
              <a:rPr lang="en-US" dirty="0" err="1" smtClean="0"/>
              <a:t>kepada</a:t>
            </a:r>
            <a:r>
              <a:rPr lang="en-US" dirty="0" smtClean="0"/>
              <a:t> </a:t>
            </a:r>
            <a:r>
              <a:rPr lang="en-US" dirty="0" err="1" smtClean="0"/>
              <a:t>produk</a:t>
            </a:r>
            <a:r>
              <a:rPr lang="en-US" dirty="0" smtClean="0"/>
              <a:t> yang </a:t>
            </a:r>
            <a:r>
              <a:rPr lang="en-US" dirty="0" err="1" smtClean="0"/>
              <a:t>diproduksi</a:t>
            </a:r>
            <a:r>
              <a:rPr lang="en-US" dirty="0" smtClean="0"/>
              <a:t>.</a:t>
            </a:r>
          </a:p>
          <a:p>
            <a:pPr marL="320040" indent="-320040" fontAlgn="auto">
              <a:spcAft>
                <a:spcPts val="0"/>
              </a:spcAft>
              <a:buFont typeface="Wingdings"/>
              <a:buChar char=""/>
              <a:defRPr/>
            </a:pPr>
            <a:r>
              <a:rPr lang="en-US" dirty="0" err="1" smtClean="0"/>
              <a:t>Jika</a:t>
            </a:r>
            <a:r>
              <a:rPr lang="en-US" dirty="0" smtClean="0"/>
              <a:t> </a:t>
            </a:r>
            <a:r>
              <a:rPr lang="en-US" dirty="0" err="1" smtClean="0"/>
              <a:t>perusahaan</a:t>
            </a:r>
            <a:r>
              <a:rPr lang="en-US" dirty="0" smtClean="0"/>
              <a:t> </a:t>
            </a:r>
            <a:r>
              <a:rPr lang="en-US" dirty="0" err="1" smtClean="0"/>
              <a:t>menggunakan</a:t>
            </a:r>
            <a:r>
              <a:rPr lang="en-US" dirty="0" smtClean="0"/>
              <a:t> </a:t>
            </a:r>
            <a:r>
              <a:rPr lang="en-US" dirty="0" err="1" smtClean="0"/>
              <a:t>metode</a:t>
            </a:r>
            <a:r>
              <a:rPr lang="en-US" dirty="0" smtClean="0"/>
              <a:t> </a:t>
            </a:r>
            <a:r>
              <a:rPr lang="en-US" i="1" dirty="0" smtClean="0"/>
              <a:t>Full Costing:</a:t>
            </a:r>
          </a:p>
          <a:p>
            <a:pPr marL="640080" lvl="1" indent="-274320" fontAlgn="auto">
              <a:spcAft>
                <a:spcPts val="600"/>
              </a:spcAft>
              <a:buFont typeface="Wingdings" pitchFamily="2" charset="2"/>
              <a:buChar char="ü"/>
              <a:defRPr/>
            </a:pPr>
            <a:r>
              <a:rPr lang="en-US" dirty="0" err="1" smtClean="0"/>
              <a:t>Produk</a:t>
            </a:r>
            <a:r>
              <a:rPr lang="en-US" dirty="0" smtClean="0"/>
              <a:t> </a:t>
            </a:r>
            <a:r>
              <a:rPr lang="en-US" dirty="0" err="1" smtClean="0"/>
              <a:t>akan</a:t>
            </a:r>
            <a:r>
              <a:rPr lang="en-US" dirty="0" smtClean="0"/>
              <a:t> </a:t>
            </a:r>
            <a:r>
              <a:rPr lang="en-US" dirty="0" err="1" smtClean="0"/>
              <a:t>dibebani</a:t>
            </a:r>
            <a:r>
              <a:rPr lang="en-US" dirty="0" smtClean="0"/>
              <a:t> BOP </a:t>
            </a:r>
            <a:r>
              <a:rPr lang="en-US" dirty="0" err="1" smtClean="0"/>
              <a:t>dengan</a:t>
            </a:r>
            <a:r>
              <a:rPr lang="en-US" dirty="0" smtClean="0"/>
              <a:t> </a:t>
            </a:r>
            <a:r>
              <a:rPr lang="en-US" dirty="0" err="1" smtClean="0"/>
              <a:t>tarif</a:t>
            </a:r>
            <a:r>
              <a:rPr lang="en-US" dirty="0" smtClean="0"/>
              <a:t> BOP </a:t>
            </a:r>
            <a:r>
              <a:rPr lang="en-US" dirty="0" err="1" smtClean="0"/>
              <a:t>variabel</a:t>
            </a:r>
            <a:r>
              <a:rPr lang="en-US" dirty="0" smtClean="0"/>
              <a:t> &amp; </a:t>
            </a:r>
            <a:r>
              <a:rPr lang="en-US" dirty="0" err="1" smtClean="0"/>
              <a:t>tarif</a:t>
            </a:r>
            <a:r>
              <a:rPr lang="en-US" dirty="0" smtClean="0"/>
              <a:t> BOP </a:t>
            </a:r>
            <a:r>
              <a:rPr lang="en-US" dirty="0" err="1" smtClean="0"/>
              <a:t>tetap</a:t>
            </a:r>
            <a:r>
              <a:rPr lang="en-US" dirty="0" smtClean="0"/>
              <a:t>. </a:t>
            </a:r>
            <a:r>
              <a:rPr lang="en-US" dirty="0" err="1" smtClean="0"/>
              <a:t>Contoh</a:t>
            </a:r>
            <a:r>
              <a:rPr lang="en-US" dirty="0" smtClean="0"/>
              <a:t> : jam </a:t>
            </a:r>
            <a:r>
              <a:rPr lang="en-US" dirty="0" err="1" smtClean="0"/>
              <a:t>mesin</a:t>
            </a:r>
            <a:r>
              <a:rPr lang="en-US" dirty="0" smtClean="0"/>
              <a:t> </a:t>
            </a:r>
            <a:r>
              <a:rPr lang="en-US" dirty="0" err="1" smtClean="0"/>
              <a:t>tahun</a:t>
            </a:r>
            <a:r>
              <a:rPr lang="en-US" dirty="0" smtClean="0"/>
              <a:t> 19X1 = 75.000, </a:t>
            </a:r>
            <a:r>
              <a:rPr lang="en-US" dirty="0" err="1" smtClean="0"/>
              <a:t>maka</a:t>
            </a:r>
            <a:r>
              <a:rPr lang="en-US" dirty="0" smtClean="0"/>
              <a:t> </a:t>
            </a:r>
            <a:r>
              <a:rPr lang="en-US" sz="2400" dirty="0" smtClean="0"/>
              <a:t>BOP </a:t>
            </a:r>
            <a:r>
              <a:rPr lang="en-US" sz="2400" dirty="0" err="1" smtClean="0"/>
              <a:t>dibebankan</a:t>
            </a:r>
            <a:r>
              <a:rPr lang="en-US" sz="2400" dirty="0" smtClean="0"/>
              <a:t> = (</a:t>
            </a:r>
            <a:r>
              <a:rPr lang="en-US" sz="2400" dirty="0" err="1" smtClean="0"/>
              <a:t>Rp</a:t>
            </a:r>
            <a:r>
              <a:rPr lang="en-US" sz="2400" dirty="0" smtClean="0"/>
              <a:t> 140 x 75.000) = </a:t>
            </a:r>
            <a:r>
              <a:rPr lang="en-US" sz="2400" dirty="0" err="1" smtClean="0"/>
              <a:t>Rp</a:t>
            </a:r>
            <a:r>
              <a:rPr lang="en-US" sz="2400" dirty="0" smtClean="0"/>
              <a:t> 10.500.000</a:t>
            </a:r>
          </a:p>
          <a:p>
            <a:pPr marL="640080" lvl="1" indent="-274320" fontAlgn="auto">
              <a:spcAft>
                <a:spcPts val="0"/>
              </a:spcAft>
              <a:buFont typeface="Wingdings" pitchFamily="2" charset="2"/>
              <a:buChar char="ü"/>
              <a:defRPr/>
            </a:pPr>
            <a:r>
              <a:rPr lang="en-US" dirty="0" smtClean="0"/>
              <a:t> </a:t>
            </a:r>
            <a:r>
              <a:rPr lang="en-US" dirty="0" err="1" smtClean="0"/>
              <a:t>Jurnal</a:t>
            </a:r>
            <a:r>
              <a:rPr lang="en-US" dirty="0" smtClean="0"/>
              <a:t> : </a:t>
            </a:r>
            <a:r>
              <a:rPr lang="en-US" dirty="0" err="1" smtClean="0"/>
              <a:t>Barang</a:t>
            </a:r>
            <a:r>
              <a:rPr lang="en-US" dirty="0" smtClean="0"/>
              <a:t> </a:t>
            </a:r>
            <a:r>
              <a:rPr lang="en-US" dirty="0" err="1" smtClean="0"/>
              <a:t>Dalam</a:t>
            </a:r>
            <a:r>
              <a:rPr lang="en-US" dirty="0" smtClean="0"/>
              <a:t> </a:t>
            </a:r>
            <a:r>
              <a:rPr lang="en-US" dirty="0" err="1" smtClean="0"/>
              <a:t>Proses</a:t>
            </a:r>
            <a:r>
              <a:rPr lang="en-US" dirty="0" smtClean="0"/>
              <a:t>-BOP    10.500.000</a:t>
            </a:r>
          </a:p>
          <a:p>
            <a:pPr marL="640080" lvl="1" indent="-274320" fontAlgn="auto">
              <a:spcAft>
                <a:spcPts val="1200"/>
              </a:spcAft>
              <a:buFont typeface="Wingdings 2"/>
              <a:buNone/>
              <a:defRPr/>
            </a:pPr>
            <a:r>
              <a:rPr lang="en-US" dirty="0" smtClean="0"/>
              <a:t>			BOP </a:t>
            </a:r>
            <a:r>
              <a:rPr lang="en-US" dirty="0" err="1" smtClean="0"/>
              <a:t>yg</a:t>
            </a:r>
            <a:r>
              <a:rPr lang="en-US" dirty="0" smtClean="0"/>
              <a:t> </a:t>
            </a:r>
            <a:r>
              <a:rPr lang="en-US" dirty="0" err="1" smtClean="0"/>
              <a:t>dibebankan</a:t>
            </a:r>
            <a:r>
              <a:rPr lang="en-US" dirty="0" smtClean="0"/>
              <a:t>			10.500.000</a:t>
            </a:r>
          </a:p>
          <a:p>
            <a:pPr marL="320040" indent="-320040" fontAlgn="auto">
              <a:spcAft>
                <a:spcPts val="0"/>
              </a:spcAft>
              <a:buFont typeface="Wingdings"/>
              <a:buChar char=""/>
              <a:defRPr/>
            </a:pPr>
            <a:r>
              <a:rPr lang="en-US" dirty="0" err="1" smtClean="0"/>
              <a:t>Jika</a:t>
            </a:r>
            <a:r>
              <a:rPr lang="en-US" dirty="0" smtClean="0"/>
              <a:t> </a:t>
            </a:r>
            <a:r>
              <a:rPr lang="en-US" dirty="0" err="1" smtClean="0"/>
              <a:t>perusahaan</a:t>
            </a:r>
            <a:r>
              <a:rPr lang="en-US" dirty="0" smtClean="0"/>
              <a:t> </a:t>
            </a:r>
            <a:r>
              <a:rPr lang="en-US" dirty="0" err="1" smtClean="0"/>
              <a:t>menggunakan</a:t>
            </a:r>
            <a:r>
              <a:rPr lang="en-US" dirty="0" smtClean="0"/>
              <a:t> </a:t>
            </a:r>
            <a:r>
              <a:rPr lang="en-US" dirty="0" err="1" smtClean="0"/>
              <a:t>metode</a:t>
            </a:r>
            <a:r>
              <a:rPr lang="en-US" dirty="0" smtClean="0"/>
              <a:t> </a:t>
            </a:r>
            <a:r>
              <a:rPr lang="en-US" i="1" dirty="0" smtClean="0"/>
              <a:t>Variable Costing</a:t>
            </a:r>
            <a:r>
              <a:rPr lang="en-US" dirty="0" smtClean="0"/>
              <a:t>:</a:t>
            </a:r>
          </a:p>
          <a:p>
            <a:pPr marL="640080" lvl="1" indent="-274320" fontAlgn="auto">
              <a:spcAft>
                <a:spcPts val="0"/>
              </a:spcAft>
              <a:buFont typeface="Wingdings" pitchFamily="2" charset="2"/>
              <a:buChar char="ü"/>
              <a:defRPr/>
            </a:pPr>
            <a:r>
              <a:rPr lang="en-US" dirty="0" err="1" smtClean="0"/>
              <a:t>Produk</a:t>
            </a:r>
            <a:r>
              <a:rPr lang="en-US" dirty="0" smtClean="0"/>
              <a:t> </a:t>
            </a:r>
            <a:r>
              <a:rPr lang="en-US" dirty="0" err="1" smtClean="0"/>
              <a:t>akan</a:t>
            </a:r>
            <a:r>
              <a:rPr lang="en-US" dirty="0" smtClean="0"/>
              <a:t> </a:t>
            </a:r>
            <a:r>
              <a:rPr lang="en-US" dirty="0" err="1" smtClean="0"/>
              <a:t>dibebani</a:t>
            </a:r>
            <a:r>
              <a:rPr lang="en-US" dirty="0" smtClean="0"/>
              <a:t> BOP </a:t>
            </a:r>
            <a:r>
              <a:rPr lang="en-US" dirty="0" err="1" smtClean="0"/>
              <a:t>dengan</a:t>
            </a:r>
            <a:r>
              <a:rPr lang="en-US" dirty="0" smtClean="0"/>
              <a:t> </a:t>
            </a:r>
            <a:r>
              <a:rPr lang="en-US" dirty="0" err="1" smtClean="0"/>
              <a:t>tarif</a:t>
            </a:r>
            <a:r>
              <a:rPr lang="en-US" dirty="0" smtClean="0"/>
              <a:t> BOP </a:t>
            </a:r>
            <a:r>
              <a:rPr lang="en-US" dirty="0" err="1" smtClean="0"/>
              <a:t>variabel</a:t>
            </a:r>
            <a:r>
              <a:rPr lang="en-US" dirty="0" smtClean="0"/>
              <a:t> </a:t>
            </a:r>
            <a:r>
              <a:rPr lang="en-US" dirty="0" err="1" smtClean="0"/>
              <a:t>saja</a:t>
            </a:r>
            <a:endParaRPr lang="en-US" dirty="0" smtClean="0"/>
          </a:p>
          <a:p>
            <a:pPr marL="640080" lvl="1" indent="-274320" fontAlgn="auto">
              <a:spcAft>
                <a:spcPts val="600"/>
              </a:spcAft>
              <a:buFont typeface="Wingdings 2"/>
              <a:buNone/>
              <a:defRPr/>
            </a:pPr>
            <a:r>
              <a:rPr lang="en-US" dirty="0" smtClean="0"/>
              <a:t>	</a:t>
            </a:r>
            <a:r>
              <a:rPr lang="en-US" dirty="0" err="1" smtClean="0"/>
              <a:t>Contoh</a:t>
            </a:r>
            <a:r>
              <a:rPr lang="en-US" dirty="0" smtClean="0"/>
              <a:t> : BOP </a:t>
            </a:r>
            <a:r>
              <a:rPr lang="en-US" dirty="0" err="1" smtClean="0"/>
              <a:t>dibebankan</a:t>
            </a:r>
            <a:r>
              <a:rPr lang="en-US" dirty="0" smtClean="0"/>
              <a:t> = (</a:t>
            </a:r>
            <a:r>
              <a:rPr lang="en-US" dirty="0" err="1" smtClean="0"/>
              <a:t>Rp</a:t>
            </a:r>
            <a:r>
              <a:rPr lang="en-US" dirty="0" smtClean="0"/>
              <a:t> 72,50 x 75.000)=</a:t>
            </a:r>
            <a:r>
              <a:rPr lang="en-US" dirty="0" err="1" smtClean="0"/>
              <a:t>Rp</a:t>
            </a:r>
            <a:r>
              <a:rPr lang="en-US" dirty="0" smtClean="0"/>
              <a:t> 5.437.500</a:t>
            </a:r>
          </a:p>
          <a:p>
            <a:pPr marL="640080" lvl="1" indent="-274320" fontAlgn="auto">
              <a:spcAft>
                <a:spcPts val="0"/>
              </a:spcAft>
              <a:buFont typeface="Wingdings" pitchFamily="2" charset="2"/>
              <a:buChar char="ü"/>
              <a:defRPr/>
            </a:pPr>
            <a:r>
              <a:rPr lang="en-US" dirty="0" err="1" smtClean="0"/>
              <a:t>Jurnal</a:t>
            </a:r>
            <a:r>
              <a:rPr lang="en-US" dirty="0" smtClean="0"/>
              <a:t> : </a:t>
            </a:r>
            <a:r>
              <a:rPr lang="en-US" dirty="0" err="1" smtClean="0"/>
              <a:t>Barang</a:t>
            </a:r>
            <a:r>
              <a:rPr lang="en-US" dirty="0" smtClean="0"/>
              <a:t> </a:t>
            </a:r>
            <a:r>
              <a:rPr lang="en-US" dirty="0" err="1" smtClean="0"/>
              <a:t>Dalam</a:t>
            </a:r>
            <a:r>
              <a:rPr lang="en-US" dirty="0" smtClean="0"/>
              <a:t> </a:t>
            </a:r>
            <a:r>
              <a:rPr lang="en-US" dirty="0" err="1" smtClean="0"/>
              <a:t>Proses</a:t>
            </a:r>
            <a:r>
              <a:rPr lang="en-US" dirty="0" smtClean="0"/>
              <a:t>-BOP	       5.437.500</a:t>
            </a:r>
          </a:p>
          <a:p>
            <a:pPr marL="640080" lvl="1" indent="-274320" fontAlgn="auto">
              <a:spcAft>
                <a:spcPts val="0"/>
              </a:spcAft>
              <a:buFont typeface="Wingdings 2"/>
              <a:buNone/>
              <a:defRPr/>
            </a:pPr>
            <a:r>
              <a:rPr lang="en-US" dirty="0" smtClean="0"/>
              <a:t>			BOP </a:t>
            </a:r>
            <a:r>
              <a:rPr lang="en-US" dirty="0" err="1" smtClean="0"/>
              <a:t>variabel</a:t>
            </a:r>
            <a:r>
              <a:rPr lang="en-US" dirty="0" smtClean="0"/>
              <a:t> yang </a:t>
            </a:r>
            <a:r>
              <a:rPr lang="en-US" dirty="0" err="1" smtClean="0"/>
              <a:t>dibebankan</a:t>
            </a:r>
            <a:r>
              <a:rPr lang="en-US" dirty="0" smtClean="0"/>
              <a:t>		5.437.500</a:t>
            </a:r>
          </a:p>
          <a:p>
            <a:pPr marL="640080" lvl="1" indent="-274320" fontAlgn="auto">
              <a:spcAft>
                <a:spcPts val="0"/>
              </a:spcAft>
              <a:buFont typeface="Wingdings" pitchFamily="2" charset="2"/>
              <a:buChar char="ü"/>
              <a:defRPr/>
            </a:pPr>
            <a:endParaRPr lang="en-US" dirty="0" smtClean="0"/>
          </a:p>
          <a:p>
            <a:pPr lvl="7">
              <a:buFont typeface="Wingdings"/>
              <a:buNone/>
              <a:defRPr/>
            </a:pPr>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1071563" y="274638"/>
            <a:ext cx="7862887" cy="1143000"/>
          </a:xfrm>
        </p:spPr>
        <p:txBody>
          <a:bodyPr>
            <a:normAutofit fontScale="90000"/>
          </a:bodyPr>
          <a:lstStyle/>
          <a:p>
            <a:pPr>
              <a:defRPr/>
            </a:pPr>
            <a:r>
              <a:rPr lang="en-US" sz="4400" b="1" dirty="0" err="1">
                <a:solidFill>
                  <a:schemeClr val="tx1"/>
                </a:solidFill>
              </a:rPr>
              <a:t>Biaya</a:t>
            </a:r>
            <a:r>
              <a:rPr lang="en-US" sz="4400" b="1" dirty="0">
                <a:solidFill>
                  <a:schemeClr val="tx1"/>
                </a:solidFill>
              </a:rPr>
              <a:t> </a:t>
            </a:r>
            <a:r>
              <a:rPr lang="id-ID" sz="4400" b="1" i="1" dirty="0" smtClean="0">
                <a:solidFill>
                  <a:schemeClr val="tx1"/>
                </a:solidFill>
              </a:rPr>
              <a:t>O</a:t>
            </a:r>
            <a:r>
              <a:rPr lang="en-US" sz="4400" b="1" i="1" dirty="0" err="1" smtClean="0">
                <a:solidFill>
                  <a:schemeClr val="tx1"/>
                </a:solidFill>
              </a:rPr>
              <a:t>verhead</a:t>
            </a:r>
            <a:r>
              <a:rPr lang="id-ID" sz="4400" b="1" i="1" dirty="0" smtClean="0">
                <a:solidFill>
                  <a:schemeClr val="tx1"/>
                </a:solidFill>
              </a:rPr>
              <a:t> </a:t>
            </a:r>
            <a:r>
              <a:rPr lang="en-US" sz="4400" b="1" i="1" dirty="0" smtClean="0">
                <a:solidFill>
                  <a:schemeClr val="tx1"/>
                </a:solidFill>
              </a:rPr>
              <a:t> </a:t>
            </a:r>
            <a:r>
              <a:rPr lang="en-US" sz="4400" b="1" dirty="0" smtClean="0">
                <a:solidFill>
                  <a:schemeClr val="tx1"/>
                </a:solidFill>
              </a:rPr>
              <a:t>S</a:t>
            </a:r>
            <a:r>
              <a:rPr lang="id-ID" sz="4400" b="1" dirty="0" smtClean="0">
                <a:solidFill>
                  <a:schemeClr val="tx1"/>
                </a:solidFill>
              </a:rPr>
              <a:t>esungguhnya</a:t>
            </a:r>
            <a:endParaRPr lang="en-US" sz="4400" b="1" dirty="0">
              <a:solidFill>
                <a:schemeClr val="tx1"/>
              </a:solidFill>
            </a:endParaRPr>
          </a:p>
        </p:txBody>
      </p:sp>
      <p:sp>
        <p:nvSpPr>
          <p:cNvPr id="51203" name="Rectangle 3"/>
          <p:cNvSpPr>
            <a:spLocks noGrp="1" noChangeArrowheads="1"/>
          </p:cNvSpPr>
          <p:nvPr>
            <p:ph idx="1"/>
          </p:nvPr>
        </p:nvSpPr>
        <p:spPr>
          <a:xfrm>
            <a:off x="1000125" y="1357313"/>
            <a:ext cx="7934325" cy="5053012"/>
          </a:xfrm>
        </p:spPr>
        <p:txBody>
          <a:bodyPr/>
          <a:lstStyle/>
          <a:p>
            <a:pPr algn="just"/>
            <a:r>
              <a:rPr lang="en-US" altLang="en-US" smtClean="0"/>
              <a:t>Adalah jumlah biaya tidak langsung yang benar-benar terjadi</a:t>
            </a:r>
          </a:p>
          <a:p>
            <a:pPr algn="just"/>
            <a:r>
              <a:rPr lang="en-US" altLang="en-US" smtClean="0"/>
              <a:t>Tujuan dasar dari akumulasi </a:t>
            </a:r>
            <a:r>
              <a:rPr lang="en-US" altLang="en-US" i="1" smtClean="0"/>
              <a:t>overhead</a:t>
            </a:r>
            <a:r>
              <a:rPr lang="en-US" altLang="en-US" smtClean="0"/>
              <a:t> pabrik adalah untuk menyediakan informasi untuk pengendalian</a:t>
            </a:r>
          </a:p>
          <a:p>
            <a:pPr algn="just"/>
            <a:r>
              <a:rPr lang="en-US" altLang="en-US" smtClean="0"/>
              <a:t>Dokumen  sumber utama yg digunakan u</a:t>
            </a:r>
            <a:r>
              <a:rPr lang="id-ID" altLang="en-US" smtClean="0"/>
              <a:t>n</a:t>
            </a:r>
            <a:r>
              <a:rPr lang="en-US" altLang="en-US" smtClean="0"/>
              <a:t>t</a:t>
            </a:r>
            <a:r>
              <a:rPr lang="id-ID" altLang="en-US" smtClean="0"/>
              <a:t>u</a:t>
            </a:r>
            <a:r>
              <a:rPr lang="en-US" altLang="en-US" smtClean="0"/>
              <a:t>k mencatat </a:t>
            </a:r>
            <a:r>
              <a:rPr lang="en-US" altLang="en-US" i="1" smtClean="0"/>
              <a:t>overhead</a:t>
            </a:r>
            <a:r>
              <a:rPr lang="en-US" altLang="en-US" smtClean="0"/>
              <a:t> dalam jurnal ad</a:t>
            </a:r>
            <a:r>
              <a:rPr lang="id-ID" altLang="en-US" smtClean="0"/>
              <a:t>a</a:t>
            </a:r>
            <a:r>
              <a:rPr lang="en-US" altLang="en-US" smtClean="0"/>
              <a:t>lah voucher pembelian, bukti permintaan bahan baku, kartu jam kerja, dan voucher jurnal umum</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612775" y="228600"/>
            <a:ext cx="8153400" cy="990600"/>
          </a:xfrm>
        </p:spPr>
        <p:txBody>
          <a:bodyPr/>
          <a:lstStyle/>
          <a:p>
            <a:pPr>
              <a:defRPr/>
            </a:pPr>
            <a:r>
              <a:rPr lang="en-US" sz="3600" dirty="0" smtClean="0"/>
              <a:t>PENGUMPULAN BOP SESUNGGUHNYA</a:t>
            </a:r>
          </a:p>
        </p:txBody>
      </p:sp>
      <p:sp>
        <p:nvSpPr>
          <p:cNvPr id="3" name="Content Placeholder 2"/>
          <p:cNvSpPr>
            <a:spLocks noGrp="1"/>
          </p:cNvSpPr>
          <p:nvPr>
            <p:ph idx="1"/>
          </p:nvPr>
        </p:nvSpPr>
        <p:spPr>
          <a:xfrm>
            <a:off x="612775" y="1357298"/>
            <a:ext cx="8153400" cy="4738702"/>
          </a:xfrm>
          <a:ln>
            <a:miter lim="800000"/>
            <a:headEnd/>
            <a:tailEnd/>
          </a:ln>
        </p:spPr>
        <p:style>
          <a:lnRef idx="1">
            <a:schemeClr val="accent6"/>
          </a:lnRef>
          <a:fillRef idx="2">
            <a:schemeClr val="accent6"/>
          </a:fillRef>
          <a:effectRef idx="1">
            <a:schemeClr val="accent6"/>
          </a:effectRef>
          <a:fontRef idx="minor">
            <a:schemeClr val="dk1"/>
          </a:fontRef>
        </p:style>
        <p:txBody>
          <a:bodyPr>
            <a:normAutofit/>
          </a:bodyPr>
          <a:lstStyle/>
          <a:p>
            <a:pPr marL="320040" indent="-320040" algn="just" fontAlgn="auto">
              <a:spcAft>
                <a:spcPts val="600"/>
              </a:spcAft>
              <a:buFont typeface="Wingdings"/>
              <a:buChar char=""/>
              <a:defRPr/>
            </a:pPr>
            <a:r>
              <a:rPr lang="en-US" dirty="0" smtClean="0"/>
              <a:t>BOP yang </a:t>
            </a:r>
            <a:r>
              <a:rPr lang="en-US" dirty="0" err="1" smtClean="0"/>
              <a:t>sesungguhnya</a:t>
            </a:r>
            <a:r>
              <a:rPr lang="en-US" dirty="0" smtClean="0"/>
              <a:t> </a:t>
            </a:r>
            <a:r>
              <a:rPr lang="en-US" dirty="0" err="1" smtClean="0"/>
              <a:t>terjadi</a:t>
            </a:r>
            <a:r>
              <a:rPr lang="en-US" dirty="0" smtClean="0"/>
              <a:t> </a:t>
            </a:r>
            <a:r>
              <a:rPr lang="en-US" dirty="0" err="1" smtClean="0"/>
              <a:t>dikumpulkan</a:t>
            </a:r>
            <a:r>
              <a:rPr lang="en-US" dirty="0" smtClean="0"/>
              <a:t> </a:t>
            </a:r>
            <a:r>
              <a:rPr lang="en-US" dirty="0" err="1" smtClean="0"/>
              <a:t>untuk</a:t>
            </a:r>
            <a:r>
              <a:rPr lang="en-US" dirty="0" smtClean="0"/>
              <a:t> </a:t>
            </a:r>
            <a:r>
              <a:rPr lang="en-US" dirty="0" err="1" smtClean="0"/>
              <a:t>dibandingkan</a:t>
            </a:r>
            <a:r>
              <a:rPr lang="en-US" dirty="0" smtClean="0"/>
              <a:t> </a:t>
            </a:r>
            <a:r>
              <a:rPr lang="en-US" dirty="0" err="1" smtClean="0"/>
              <a:t>dengan</a:t>
            </a:r>
            <a:r>
              <a:rPr lang="en-US" dirty="0" smtClean="0"/>
              <a:t> BOP yang </a:t>
            </a:r>
            <a:r>
              <a:rPr lang="en-US" dirty="0" err="1" smtClean="0"/>
              <a:t>dibebankan</a:t>
            </a:r>
            <a:r>
              <a:rPr lang="en-US" dirty="0" smtClean="0"/>
              <a:t> </a:t>
            </a:r>
            <a:r>
              <a:rPr lang="en-US" dirty="0" err="1" smtClean="0"/>
              <a:t>kepada</a:t>
            </a:r>
            <a:r>
              <a:rPr lang="en-US" dirty="0" smtClean="0"/>
              <a:t> </a:t>
            </a:r>
            <a:r>
              <a:rPr lang="en-US" dirty="0" err="1" smtClean="0"/>
              <a:t>produk</a:t>
            </a:r>
            <a:r>
              <a:rPr lang="en-US" dirty="0" smtClean="0"/>
              <a:t> </a:t>
            </a:r>
            <a:r>
              <a:rPr lang="en-US" dirty="0" err="1" smtClean="0"/>
              <a:t>atas</a:t>
            </a:r>
            <a:r>
              <a:rPr lang="en-US" dirty="0" smtClean="0"/>
              <a:t> </a:t>
            </a:r>
            <a:r>
              <a:rPr lang="en-US" dirty="0" err="1" smtClean="0"/>
              <a:t>dasar</a:t>
            </a:r>
            <a:r>
              <a:rPr lang="en-US" dirty="0" smtClean="0"/>
              <a:t> </a:t>
            </a:r>
            <a:r>
              <a:rPr lang="en-US" dirty="0" err="1" smtClean="0"/>
              <a:t>tarif</a:t>
            </a:r>
            <a:r>
              <a:rPr lang="en-US" dirty="0" smtClean="0"/>
              <a:t> yang </a:t>
            </a:r>
            <a:r>
              <a:rPr lang="en-US" dirty="0" err="1" smtClean="0"/>
              <a:t>ditentukan</a:t>
            </a:r>
            <a:r>
              <a:rPr lang="en-US" dirty="0" smtClean="0"/>
              <a:t> </a:t>
            </a:r>
            <a:r>
              <a:rPr lang="en-US" dirty="0" err="1" smtClean="0"/>
              <a:t>di</a:t>
            </a:r>
            <a:r>
              <a:rPr lang="en-US" dirty="0" smtClean="0"/>
              <a:t> </a:t>
            </a:r>
            <a:r>
              <a:rPr lang="en-US" dirty="0" err="1" smtClean="0"/>
              <a:t>muka</a:t>
            </a:r>
            <a:r>
              <a:rPr lang="en-US" dirty="0" smtClean="0"/>
              <a:t>.</a:t>
            </a:r>
          </a:p>
          <a:p>
            <a:pPr marL="320040" indent="-320040" algn="just" fontAlgn="auto">
              <a:spcAft>
                <a:spcPts val="0"/>
              </a:spcAft>
              <a:buFont typeface="Wingdings"/>
              <a:buChar char=""/>
              <a:defRPr/>
            </a:pPr>
            <a:r>
              <a:rPr lang="en-US" dirty="0" err="1" smtClean="0"/>
              <a:t>Selisih</a:t>
            </a:r>
            <a:r>
              <a:rPr lang="en-US" dirty="0" smtClean="0"/>
              <a:t> yang </a:t>
            </a:r>
            <a:r>
              <a:rPr lang="en-US" dirty="0" err="1" smtClean="0"/>
              <a:t>terjadi</a:t>
            </a:r>
            <a:r>
              <a:rPr lang="en-US" dirty="0" smtClean="0"/>
              <a:t> </a:t>
            </a:r>
            <a:r>
              <a:rPr lang="en-US" dirty="0" err="1" smtClean="0"/>
              <a:t>antara</a:t>
            </a:r>
            <a:r>
              <a:rPr lang="en-US" dirty="0" smtClean="0"/>
              <a:t> BOP yang </a:t>
            </a:r>
            <a:r>
              <a:rPr lang="en-US" dirty="0" err="1" smtClean="0"/>
              <a:t>dibebankan</a:t>
            </a:r>
            <a:r>
              <a:rPr lang="en-US" dirty="0" smtClean="0"/>
              <a:t> </a:t>
            </a:r>
            <a:r>
              <a:rPr lang="en-US" dirty="0" err="1" smtClean="0"/>
              <a:t>dengan</a:t>
            </a:r>
            <a:r>
              <a:rPr lang="en-US" dirty="0" smtClean="0"/>
              <a:t> BOP yang </a:t>
            </a:r>
            <a:r>
              <a:rPr lang="en-US" dirty="0" err="1" smtClean="0"/>
              <a:t>sesungguhnya</a:t>
            </a:r>
            <a:r>
              <a:rPr lang="en-US" dirty="0" smtClean="0"/>
              <a:t> </a:t>
            </a:r>
            <a:r>
              <a:rPr lang="en-US" dirty="0" err="1" smtClean="0"/>
              <a:t>terjadi</a:t>
            </a:r>
            <a:r>
              <a:rPr lang="en-US" dirty="0" smtClean="0"/>
              <a:t> </a:t>
            </a:r>
            <a:r>
              <a:rPr lang="en-US" dirty="0" err="1" smtClean="0"/>
              <a:t>merupakan</a:t>
            </a:r>
            <a:r>
              <a:rPr lang="en-US" dirty="0" smtClean="0"/>
              <a:t> BOP yang </a:t>
            </a:r>
            <a:r>
              <a:rPr lang="en-US" dirty="0" err="1" smtClean="0"/>
              <a:t>lebih</a:t>
            </a:r>
            <a:r>
              <a:rPr lang="en-US" dirty="0" smtClean="0"/>
              <a:t> </a:t>
            </a:r>
            <a:r>
              <a:rPr lang="en-US" dirty="0" err="1" smtClean="0"/>
              <a:t>atau</a:t>
            </a:r>
            <a:r>
              <a:rPr lang="en-US" dirty="0" smtClean="0"/>
              <a:t> </a:t>
            </a:r>
            <a:r>
              <a:rPr lang="en-US" dirty="0" err="1" smtClean="0"/>
              <a:t>kurang</a:t>
            </a:r>
            <a:r>
              <a:rPr lang="en-US" dirty="0" smtClean="0"/>
              <a:t> </a:t>
            </a:r>
            <a:r>
              <a:rPr lang="en-US" dirty="0" err="1" smtClean="0"/>
              <a:t>dibebankan</a:t>
            </a:r>
            <a:r>
              <a:rPr lang="en-US" dirty="0" smtClean="0"/>
              <a:t> </a:t>
            </a:r>
            <a:r>
              <a:rPr lang="en-US" i="1" dirty="0" smtClean="0"/>
              <a:t>(over or </a:t>
            </a:r>
            <a:r>
              <a:rPr lang="en-US" i="1" dirty="0" err="1" smtClean="0"/>
              <a:t>underapplied</a:t>
            </a:r>
            <a:r>
              <a:rPr lang="en-US" i="1" dirty="0" smtClean="0"/>
              <a:t> factory overhead cost)</a:t>
            </a:r>
            <a:endParaRPr lang="en-US" i="1"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4"/>
          <p:cNvSpPr>
            <a:spLocks noChangeArrowheads="1"/>
          </p:cNvSpPr>
          <p:nvPr/>
        </p:nvSpPr>
        <p:spPr bwMode="auto">
          <a:xfrm>
            <a:off x="1143000" y="381000"/>
            <a:ext cx="7697788" cy="715963"/>
          </a:xfrm>
          <a:prstGeom prst="rect">
            <a:avLst/>
          </a:prstGeom>
          <a:noFill/>
          <a:ln w="9525">
            <a:solidFill>
              <a:srgbClr val="006600"/>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lnSpc>
                <a:spcPct val="140000"/>
              </a:lnSpc>
              <a:spcBef>
                <a:spcPct val="20000"/>
              </a:spcBef>
              <a:buClr>
                <a:schemeClr val="tx1"/>
              </a:buClr>
            </a:pPr>
            <a:r>
              <a:rPr lang="en-US" altLang="en-US" sz="2800" b="1" dirty="0" err="1">
                <a:solidFill>
                  <a:schemeClr val="tx2"/>
                </a:solidFill>
                <a:latin typeface="+mj-lt"/>
              </a:rPr>
              <a:t>Latihan</a:t>
            </a:r>
            <a:r>
              <a:rPr lang="en-US" altLang="en-US" sz="2800" b="1" dirty="0">
                <a:solidFill>
                  <a:schemeClr val="tx2"/>
                </a:solidFill>
                <a:latin typeface="+mj-lt"/>
              </a:rPr>
              <a:t> </a:t>
            </a:r>
            <a:r>
              <a:rPr lang="en-US" altLang="en-US" sz="2800" b="1" dirty="0" err="1">
                <a:solidFill>
                  <a:schemeClr val="tx2"/>
                </a:solidFill>
                <a:latin typeface="+mj-lt"/>
              </a:rPr>
              <a:t>Soal</a:t>
            </a:r>
            <a:r>
              <a:rPr lang="en-US" altLang="en-US" sz="2800" b="1" dirty="0">
                <a:solidFill>
                  <a:schemeClr val="tx2"/>
                </a:solidFill>
                <a:latin typeface="+mj-lt"/>
              </a:rPr>
              <a:t> 1</a:t>
            </a:r>
          </a:p>
        </p:txBody>
      </p:sp>
      <p:sp>
        <p:nvSpPr>
          <p:cNvPr id="53251" name="Rectangle 5"/>
          <p:cNvSpPr>
            <a:spLocks noChangeArrowheads="1"/>
          </p:cNvSpPr>
          <p:nvPr/>
        </p:nvSpPr>
        <p:spPr bwMode="auto">
          <a:xfrm>
            <a:off x="1285875" y="1428750"/>
            <a:ext cx="7478713" cy="495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lnSpc>
                <a:spcPct val="110000"/>
              </a:lnSpc>
              <a:spcBef>
                <a:spcPct val="20000"/>
              </a:spcBef>
              <a:buClr>
                <a:schemeClr val="tx1"/>
              </a:buClr>
            </a:pPr>
            <a:r>
              <a:rPr lang="id-ID" altLang="en-US" sz="2300" dirty="0" smtClean="0">
                <a:solidFill>
                  <a:schemeClr val="tx2"/>
                </a:solidFill>
                <a:latin typeface="+mj-lt"/>
              </a:rPr>
              <a:t>     </a:t>
            </a:r>
            <a:r>
              <a:rPr lang="en-US" altLang="en-US" sz="2300" dirty="0" smtClean="0">
                <a:solidFill>
                  <a:schemeClr val="tx2"/>
                </a:solidFill>
                <a:latin typeface="+mj-lt"/>
              </a:rPr>
              <a:t>Hite </a:t>
            </a:r>
            <a:r>
              <a:rPr lang="en-US" altLang="en-US" sz="2300" dirty="0">
                <a:solidFill>
                  <a:schemeClr val="tx2"/>
                </a:solidFill>
                <a:latin typeface="+mj-lt"/>
              </a:rPr>
              <a:t>Manufacturing </a:t>
            </a:r>
            <a:r>
              <a:rPr lang="en-US" altLang="en-US" sz="2300" dirty="0" err="1">
                <a:solidFill>
                  <a:schemeClr val="tx2"/>
                </a:solidFill>
                <a:latin typeface="+mj-lt"/>
              </a:rPr>
              <a:t>menggunakan</a:t>
            </a:r>
            <a:r>
              <a:rPr lang="en-US" altLang="en-US" sz="2300" dirty="0">
                <a:solidFill>
                  <a:schemeClr val="tx2"/>
                </a:solidFill>
                <a:latin typeface="+mj-lt"/>
              </a:rPr>
              <a:t> </a:t>
            </a:r>
            <a:r>
              <a:rPr lang="en-US" altLang="en-US" sz="2300" dirty="0" err="1">
                <a:solidFill>
                  <a:schemeClr val="tx2"/>
                </a:solidFill>
                <a:latin typeface="+mj-lt"/>
              </a:rPr>
              <a:t>sistem</a:t>
            </a:r>
            <a:r>
              <a:rPr lang="en-US" altLang="en-US" sz="2300" dirty="0">
                <a:solidFill>
                  <a:schemeClr val="tx2"/>
                </a:solidFill>
                <a:latin typeface="+mj-lt"/>
              </a:rPr>
              <a:t> </a:t>
            </a:r>
            <a:r>
              <a:rPr lang="en-US" altLang="en-US" sz="2300" dirty="0" err="1" smtClean="0">
                <a:solidFill>
                  <a:schemeClr val="tx2"/>
                </a:solidFill>
                <a:latin typeface="+mj-lt"/>
              </a:rPr>
              <a:t>kalkulasi</a:t>
            </a:r>
            <a:r>
              <a:rPr lang="id-ID" altLang="en-US" sz="2300" dirty="0">
                <a:solidFill>
                  <a:schemeClr val="tx2"/>
                </a:solidFill>
                <a:latin typeface="+mj-lt"/>
              </a:rPr>
              <a:t> </a:t>
            </a:r>
            <a:r>
              <a:rPr lang="en-US" altLang="en-US" sz="2300" dirty="0" err="1" smtClean="0">
                <a:solidFill>
                  <a:schemeClr val="tx2"/>
                </a:solidFill>
                <a:latin typeface="+mj-lt"/>
              </a:rPr>
              <a:t>biaya</a:t>
            </a:r>
            <a:r>
              <a:rPr lang="en-US" altLang="en-US" sz="2300" dirty="0" smtClean="0">
                <a:solidFill>
                  <a:schemeClr val="tx2"/>
                </a:solidFill>
                <a:latin typeface="+mj-lt"/>
              </a:rPr>
              <a:t> </a:t>
            </a:r>
            <a:r>
              <a:rPr lang="en-US" altLang="en-US" sz="2300" dirty="0">
                <a:solidFill>
                  <a:schemeClr val="tx2"/>
                </a:solidFill>
                <a:latin typeface="+mj-lt"/>
              </a:rPr>
              <a:t>normal. Overhead yang </a:t>
            </a:r>
            <a:r>
              <a:rPr lang="en-US" altLang="en-US" sz="2300" dirty="0" err="1">
                <a:solidFill>
                  <a:schemeClr val="tx2"/>
                </a:solidFill>
                <a:latin typeface="+mj-lt"/>
              </a:rPr>
              <a:t>dianggarkan</a:t>
            </a:r>
            <a:r>
              <a:rPr lang="en-US" altLang="en-US" sz="2300" dirty="0">
                <a:solidFill>
                  <a:schemeClr val="tx2"/>
                </a:solidFill>
                <a:latin typeface="+mj-lt"/>
              </a:rPr>
              <a:t> </a:t>
            </a:r>
            <a:r>
              <a:rPr lang="en-US" altLang="en-US" sz="2300" dirty="0" err="1">
                <a:solidFill>
                  <a:schemeClr val="tx2"/>
                </a:solidFill>
                <a:latin typeface="+mj-lt"/>
              </a:rPr>
              <a:t>untuk</a:t>
            </a:r>
            <a:r>
              <a:rPr lang="en-US" altLang="en-US" sz="2300" dirty="0">
                <a:solidFill>
                  <a:schemeClr val="tx2"/>
                </a:solidFill>
                <a:latin typeface="+mj-lt"/>
              </a:rPr>
              <a:t> </a:t>
            </a:r>
            <a:r>
              <a:rPr lang="en-US" altLang="en-US" sz="2300" dirty="0" err="1">
                <a:solidFill>
                  <a:schemeClr val="tx2"/>
                </a:solidFill>
                <a:latin typeface="+mj-lt"/>
              </a:rPr>
              <a:t>tahun</a:t>
            </a:r>
            <a:r>
              <a:rPr lang="en-US" altLang="en-US" sz="2300" dirty="0">
                <a:solidFill>
                  <a:schemeClr val="tx2"/>
                </a:solidFill>
                <a:latin typeface="+mj-lt"/>
              </a:rPr>
              <a:t> </a:t>
            </a:r>
            <a:r>
              <a:rPr lang="en-US" altLang="en-US" sz="2300" dirty="0" err="1">
                <a:solidFill>
                  <a:schemeClr val="tx2"/>
                </a:solidFill>
                <a:latin typeface="+mj-lt"/>
              </a:rPr>
              <a:t>depan</a:t>
            </a:r>
            <a:r>
              <a:rPr lang="en-US" altLang="en-US" sz="2300" dirty="0">
                <a:solidFill>
                  <a:schemeClr val="tx2"/>
                </a:solidFill>
                <a:latin typeface="+mj-lt"/>
              </a:rPr>
              <a:t> </a:t>
            </a:r>
            <a:r>
              <a:rPr lang="en-US" altLang="en-US" sz="2300" dirty="0" err="1">
                <a:solidFill>
                  <a:schemeClr val="tx2"/>
                </a:solidFill>
                <a:latin typeface="+mj-lt"/>
              </a:rPr>
              <a:t>adalah</a:t>
            </a:r>
            <a:r>
              <a:rPr lang="en-US" altLang="en-US" sz="2300" dirty="0">
                <a:solidFill>
                  <a:schemeClr val="tx2"/>
                </a:solidFill>
                <a:latin typeface="+mj-lt"/>
              </a:rPr>
              <a:t> $ 750.000. </a:t>
            </a:r>
            <a:r>
              <a:rPr lang="en-US" altLang="en-US" sz="2300" dirty="0" err="1">
                <a:solidFill>
                  <a:schemeClr val="tx2"/>
                </a:solidFill>
                <a:latin typeface="+mj-lt"/>
              </a:rPr>
              <a:t>aktivitas</a:t>
            </a:r>
            <a:r>
              <a:rPr lang="en-US" altLang="en-US" sz="2300" dirty="0">
                <a:solidFill>
                  <a:schemeClr val="tx2"/>
                </a:solidFill>
                <a:latin typeface="+mj-lt"/>
              </a:rPr>
              <a:t> </a:t>
            </a:r>
            <a:r>
              <a:rPr lang="en-US" altLang="en-US" sz="2300" dirty="0" err="1">
                <a:solidFill>
                  <a:schemeClr val="tx2"/>
                </a:solidFill>
                <a:latin typeface="+mj-lt"/>
              </a:rPr>
              <a:t>aktual</a:t>
            </a:r>
            <a:r>
              <a:rPr lang="en-US" altLang="en-US" sz="2300" dirty="0">
                <a:solidFill>
                  <a:schemeClr val="tx2"/>
                </a:solidFill>
                <a:latin typeface="+mj-lt"/>
              </a:rPr>
              <a:t> </a:t>
            </a:r>
            <a:r>
              <a:rPr lang="en-US" altLang="en-US" sz="2300" dirty="0" err="1">
                <a:solidFill>
                  <a:schemeClr val="tx2"/>
                </a:solidFill>
                <a:latin typeface="+mj-lt"/>
              </a:rPr>
              <a:t>yg</a:t>
            </a:r>
            <a:r>
              <a:rPr lang="en-US" altLang="en-US" sz="2300" dirty="0">
                <a:solidFill>
                  <a:schemeClr val="tx2"/>
                </a:solidFill>
                <a:latin typeface="+mj-lt"/>
              </a:rPr>
              <a:t> </a:t>
            </a:r>
            <a:r>
              <a:rPr lang="en-US" altLang="en-US" sz="2300" dirty="0" err="1">
                <a:solidFill>
                  <a:schemeClr val="tx2"/>
                </a:solidFill>
                <a:latin typeface="+mj-lt"/>
              </a:rPr>
              <a:t>diharapkan</a:t>
            </a:r>
            <a:r>
              <a:rPr lang="en-US" altLang="en-US" sz="2300" dirty="0">
                <a:solidFill>
                  <a:schemeClr val="tx2"/>
                </a:solidFill>
                <a:latin typeface="+mj-lt"/>
              </a:rPr>
              <a:t> </a:t>
            </a:r>
            <a:r>
              <a:rPr lang="en-US" altLang="en-US" sz="2300" dirty="0" err="1">
                <a:solidFill>
                  <a:schemeClr val="tx2"/>
                </a:solidFill>
                <a:latin typeface="+mj-lt"/>
              </a:rPr>
              <a:t>adalah</a:t>
            </a:r>
            <a:r>
              <a:rPr lang="en-US" altLang="en-US" sz="2300" dirty="0">
                <a:solidFill>
                  <a:schemeClr val="tx2"/>
                </a:solidFill>
                <a:latin typeface="+mj-lt"/>
              </a:rPr>
              <a:t> 200.000 jam </a:t>
            </a:r>
            <a:r>
              <a:rPr lang="en-US" altLang="en-US" sz="2300" dirty="0" err="1">
                <a:solidFill>
                  <a:schemeClr val="tx2"/>
                </a:solidFill>
                <a:latin typeface="+mj-lt"/>
              </a:rPr>
              <a:t>tenaga</a:t>
            </a:r>
            <a:r>
              <a:rPr lang="en-US" altLang="en-US" sz="2300" dirty="0">
                <a:solidFill>
                  <a:schemeClr val="tx2"/>
                </a:solidFill>
                <a:latin typeface="+mj-lt"/>
              </a:rPr>
              <a:t> </a:t>
            </a:r>
            <a:r>
              <a:rPr lang="en-US" altLang="en-US" sz="2300" dirty="0" err="1">
                <a:solidFill>
                  <a:schemeClr val="tx2"/>
                </a:solidFill>
                <a:latin typeface="+mj-lt"/>
              </a:rPr>
              <a:t>kerja</a:t>
            </a:r>
            <a:r>
              <a:rPr lang="en-US" altLang="en-US" sz="2300" dirty="0">
                <a:solidFill>
                  <a:schemeClr val="tx2"/>
                </a:solidFill>
                <a:latin typeface="+mj-lt"/>
              </a:rPr>
              <a:t> </a:t>
            </a:r>
            <a:r>
              <a:rPr lang="en-US" altLang="en-US" sz="2300" dirty="0" err="1">
                <a:solidFill>
                  <a:schemeClr val="tx2"/>
                </a:solidFill>
                <a:latin typeface="+mj-lt"/>
              </a:rPr>
              <a:t>langsung</a:t>
            </a:r>
            <a:r>
              <a:rPr lang="en-US" altLang="en-US" sz="2300" dirty="0">
                <a:solidFill>
                  <a:schemeClr val="tx2"/>
                </a:solidFill>
                <a:latin typeface="+mj-lt"/>
              </a:rPr>
              <a:t>. </a:t>
            </a:r>
            <a:r>
              <a:rPr lang="en-US" altLang="en-US" sz="2300" dirty="0" err="1">
                <a:solidFill>
                  <a:schemeClr val="tx2"/>
                </a:solidFill>
                <a:latin typeface="+mj-lt"/>
              </a:rPr>
              <a:t>Selama</a:t>
            </a:r>
            <a:r>
              <a:rPr lang="en-US" altLang="en-US" sz="2300" dirty="0">
                <a:solidFill>
                  <a:schemeClr val="tx2"/>
                </a:solidFill>
                <a:latin typeface="+mj-lt"/>
              </a:rPr>
              <a:t> </a:t>
            </a:r>
            <a:r>
              <a:rPr lang="en-US" altLang="en-US" sz="2300" dirty="0" err="1">
                <a:solidFill>
                  <a:schemeClr val="tx2"/>
                </a:solidFill>
                <a:latin typeface="+mj-lt"/>
              </a:rPr>
              <a:t>tahun</a:t>
            </a:r>
            <a:r>
              <a:rPr lang="en-US" altLang="en-US" sz="2300" dirty="0">
                <a:solidFill>
                  <a:schemeClr val="tx2"/>
                </a:solidFill>
                <a:latin typeface="+mj-lt"/>
              </a:rPr>
              <a:t> </a:t>
            </a:r>
            <a:r>
              <a:rPr lang="en-US" altLang="en-US" sz="2300" dirty="0" err="1">
                <a:solidFill>
                  <a:schemeClr val="tx2"/>
                </a:solidFill>
                <a:latin typeface="+mj-lt"/>
              </a:rPr>
              <a:t>itu</a:t>
            </a:r>
            <a:r>
              <a:rPr lang="en-US" altLang="en-US" sz="2300" dirty="0">
                <a:solidFill>
                  <a:schemeClr val="tx2"/>
                </a:solidFill>
                <a:latin typeface="+mj-lt"/>
              </a:rPr>
              <a:t>, Hite </a:t>
            </a:r>
            <a:r>
              <a:rPr lang="en-US" altLang="en-US" sz="2300" dirty="0" err="1">
                <a:solidFill>
                  <a:schemeClr val="tx2"/>
                </a:solidFill>
                <a:latin typeface="+mj-lt"/>
              </a:rPr>
              <a:t>bekerja</a:t>
            </a:r>
            <a:r>
              <a:rPr lang="en-US" altLang="en-US" sz="2300" dirty="0">
                <a:solidFill>
                  <a:schemeClr val="tx2"/>
                </a:solidFill>
                <a:latin typeface="+mj-lt"/>
              </a:rPr>
              <a:t> </a:t>
            </a:r>
            <a:r>
              <a:rPr lang="en-US" altLang="en-US" sz="2300" dirty="0" err="1">
                <a:solidFill>
                  <a:schemeClr val="tx2"/>
                </a:solidFill>
                <a:latin typeface="+mj-lt"/>
              </a:rPr>
              <a:t>dengan</a:t>
            </a:r>
            <a:r>
              <a:rPr lang="en-US" altLang="en-US" sz="2300" dirty="0">
                <a:solidFill>
                  <a:schemeClr val="tx2"/>
                </a:solidFill>
                <a:latin typeface="+mj-lt"/>
              </a:rPr>
              <a:t> total 192.000 jam </a:t>
            </a:r>
            <a:r>
              <a:rPr lang="en-US" altLang="en-US" sz="2300" dirty="0" err="1">
                <a:solidFill>
                  <a:schemeClr val="tx2"/>
                </a:solidFill>
                <a:latin typeface="+mj-lt"/>
              </a:rPr>
              <a:t>tenaga</a:t>
            </a:r>
            <a:r>
              <a:rPr lang="en-US" altLang="en-US" sz="2300" dirty="0">
                <a:solidFill>
                  <a:schemeClr val="tx2"/>
                </a:solidFill>
                <a:latin typeface="+mj-lt"/>
              </a:rPr>
              <a:t> </a:t>
            </a:r>
            <a:r>
              <a:rPr lang="en-US" altLang="en-US" sz="2300" dirty="0" err="1">
                <a:solidFill>
                  <a:schemeClr val="tx2"/>
                </a:solidFill>
                <a:latin typeface="+mj-lt"/>
              </a:rPr>
              <a:t>kerja</a:t>
            </a:r>
            <a:r>
              <a:rPr lang="en-US" altLang="en-US" sz="2300" dirty="0">
                <a:solidFill>
                  <a:schemeClr val="tx2"/>
                </a:solidFill>
                <a:latin typeface="+mj-lt"/>
              </a:rPr>
              <a:t> </a:t>
            </a:r>
            <a:r>
              <a:rPr lang="en-US" altLang="en-US" sz="2300" dirty="0" err="1">
                <a:solidFill>
                  <a:schemeClr val="tx2"/>
                </a:solidFill>
                <a:latin typeface="+mj-lt"/>
              </a:rPr>
              <a:t>langsung</a:t>
            </a:r>
            <a:r>
              <a:rPr lang="en-US" altLang="en-US" sz="2300" dirty="0">
                <a:solidFill>
                  <a:schemeClr val="tx2"/>
                </a:solidFill>
                <a:latin typeface="+mj-lt"/>
              </a:rPr>
              <a:t> </a:t>
            </a:r>
            <a:r>
              <a:rPr lang="en-US" altLang="en-US" sz="2300" dirty="0" err="1">
                <a:solidFill>
                  <a:schemeClr val="tx2"/>
                </a:solidFill>
                <a:latin typeface="+mj-lt"/>
              </a:rPr>
              <a:t>dan</a:t>
            </a:r>
            <a:r>
              <a:rPr lang="en-US" altLang="en-US" sz="2300" dirty="0">
                <a:solidFill>
                  <a:schemeClr val="tx2"/>
                </a:solidFill>
                <a:latin typeface="+mj-lt"/>
              </a:rPr>
              <a:t> overhead </a:t>
            </a:r>
            <a:r>
              <a:rPr lang="en-US" altLang="en-US" sz="2300" dirty="0" err="1">
                <a:solidFill>
                  <a:schemeClr val="tx2"/>
                </a:solidFill>
                <a:latin typeface="+mj-lt"/>
              </a:rPr>
              <a:t>aktual</a:t>
            </a:r>
            <a:r>
              <a:rPr lang="en-US" altLang="en-US" sz="2300" dirty="0">
                <a:solidFill>
                  <a:schemeClr val="tx2"/>
                </a:solidFill>
                <a:latin typeface="+mj-lt"/>
              </a:rPr>
              <a:t> </a:t>
            </a:r>
            <a:r>
              <a:rPr lang="en-US" altLang="en-US" sz="2300" dirty="0" err="1">
                <a:solidFill>
                  <a:schemeClr val="tx2"/>
                </a:solidFill>
                <a:latin typeface="+mj-lt"/>
              </a:rPr>
              <a:t>berjumlah</a:t>
            </a:r>
            <a:r>
              <a:rPr lang="en-US" altLang="en-US" sz="2300" dirty="0">
                <a:solidFill>
                  <a:schemeClr val="tx2"/>
                </a:solidFill>
                <a:latin typeface="+mj-lt"/>
              </a:rPr>
              <a:t> $ 736.000.</a:t>
            </a:r>
          </a:p>
          <a:p>
            <a:pPr algn="just" eaLnBrk="1" hangingPunct="1">
              <a:lnSpc>
                <a:spcPct val="110000"/>
              </a:lnSpc>
              <a:spcBef>
                <a:spcPct val="20000"/>
              </a:spcBef>
              <a:buClr>
                <a:schemeClr val="tx1"/>
              </a:buClr>
            </a:pPr>
            <a:r>
              <a:rPr lang="id-ID" altLang="en-US" sz="2300" dirty="0" smtClean="0">
                <a:solidFill>
                  <a:schemeClr val="tx2"/>
                </a:solidFill>
                <a:latin typeface="+mj-lt"/>
              </a:rPr>
              <a:t>      </a:t>
            </a:r>
            <a:r>
              <a:rPr lang="en-US" altLang="en-US" sz="2300" dirty="0" err="1" smtClean="0">
                <a:solidFill>
                  <a:schemeClr val="tx2"/>
                </a:solidFill>
                <a:latin typeface="+mj-lt"/>
              </a:rPr>
              <a:t>Diminta</a:t>
            </a:r>
            <a:r>
              <a:rPr lang="en-US" altLang="en-US" sz="2300" dirty="0" smtClean="0">
                <a:solidFill>
                  <a:schemeClr val="tx2"/>
                </a:solidFill>
                <a:latin typeface="+mj-lt"/>
              </a:rPr>
              <a:t> </a:t>
            </a:r>
            <a:r>
              <a:rPr lang="en-US" altLang="en-US" sz="2300" dirty="0">
                <a:solidFill>
                  <a:schemeClr val="tx2"/>
                </a:solidFill>
                <a:latin typeface="+mj-lt"/>
              </a:rPr>
              <a:t>:</a:t>
            </a:r>
          </a:p>
          <a:p>
            <a:pPr algn="just" eaLnBrk="1" hangingPunct="1">
              <a:lnSpc>
                <a:spcPct val="110000"/>
              </a:lnSpc>
              <a:spcBef>
                <a:spcPct val="20000"/>
              </a:spcBef>
              <a:buClr>
                <a:schemeClr val="tx1"/>
              </a:buClr>
              <a:buFontTx/>
              <a:buAutoNum type="arabicPeriod"/>
            </a:pPr>
            <a:r>
              <a:rPr lang="en-US" altLang="en-US" sz="2300" dirty="0" err="1">
                <a:solidFill>
                  <a:schemeClr val="tx2"/>
                </a:solidFill>
                <a:latin typeface="+mj-lt"/>
              </a:rPr>
              <a:t>Hitung</a:t>
            </a:r>
            <a:r>
              <a:rPr lang="en-US" altLang="en-US" sz="2300" dirty="0">
                <a:solidFill>
                  <a:schemeClr val="tx2"/>
                </a:solidFill>
                <a:latin typeface="+mj-lt"/>
              </a:rPr>
              <a:t> </a:t>
            </a:r>
            <a:r>
              <a:rPr lang="en-US" altLang="en-US" sz="2300" dirty="0" err="1">
                <a:solidFill>
                  <a:schemeClr val="tx2"/>
                </a:solidFill>
                <a:latin typeface="+mj-lt"/>
              </a:rPr>
              <a:t>tarif</a:t>
            </a:r>
            <a:r>
              <a:rPr lang="en-US" altLang="en-US" sz="2300" dirty="0">
                <a:solidFill>
                  <a:schemeClr val="tx2"/>
                </a:solidFill>
                <a:latin typeface="+mj-lt"/>
              </a:rPr>
              <a:t> overhead </a:t>
            </a:r>
            <a:r>
              <a:rPr lang="en-US" altLang="en-US" sz="2300" dirty="0" err="1">
                <a:solidFill>
                  <a:schemeClr val="tx2"/>
                </a:solidFill>
                <a:latin typeface="+mj-lt"/>
              </a:rPr>
              <a:t>awal</a:t>
            </a:r>
            <a:endParaRPr lang="en-US" altLang="en-US" sz="2300" dirty="0">
              <a:solidFill>
                <a:schemeClr val="tx2"/>
              </a:solidFill>
              <a:latin typeface="+mj-lt"/>
            </a:endParaRPr>
          </a:p>
          <a:p>
            <a:pPr algn="just" eaLnBrk="1" hangingPunct="1">
              <a:lnSpc>
                <a:spcPct val="110000"/>
              </a:lnSpc>
              <a:spcBef>
                <a:spcPct val="20000"/>
              </a:spcBef>
              <a:buClr>
                <a:schemeClr val="tx1"/>
              </a:buClr>
              <a:buFontTx/>
              <a:buAutoNum type="arabicPeriod"/>
            </a:pPr>
            <a:r>
              <a:rPr lang="en-US" altLang="en-US" sz="2300" dirty="0" err="1">
                <a:solidFill>
                  <a:schemeClr val="tx2"/>
                </a:solidFill>
                <a:latin typeface="+mj-lt"/>
              </a:rPr>
              <a:t>Hitung</a:t>
            </a:r>
            <a:r>
              <a:rPr lang="en-US" altLang="en-US" sz="2300" dirty="0">
                <a:solidFill>
                  <a:schemeClr val="tx2"/>
                </a:solidFill>
                <a:latin typeface="+mj-lt"/>
              </a:rPr>
              <a:t> overhead yang </a:t>
            </a:r>
            <a:r>
              <a:rPr lang="en-US" altLang="en-US" sz="2300" dirty="0" err="1">
                <a:solidFill>
                  <a:schemeClr val="tx2"/>
                </a:solidFill>
                <a:latin typeface="+mj-lt"/>
              </a:rPr>
              <a:t>dibebankan</a:t>
            </a:r>
            <a:endParaRPr lang="en-US" altLang="en-US" sz="2300" dirty="0">
              <a:solidFill>
                <a:schemeClr val="tx2"/>
              </a:solidFill>
              <a:latin typeface="+mj-lt"/>
            </a:endParaRPr>
          </a:p>
          <a:p>
            <a:pPr algn="just" eaLnBrk="1" hangingPunct="1">
              <a:lnSpc>
                <a:spcPct val="110000"/>
              </a:lnSpc>
              <a:spcBef>
                <a:spcPct val="20000"/>
              </a:spcBef>
              <a:buClr>
                <a:schemeClr val="tx1"/>
              </a:buClr>
              <a:buFontTx/>
              <a:buAutoNum type="arabicPeriod"/>
            </a:pPr>
            <a:r>
              <a:rPr lang="en-US" altLang="en-US" sz="2300" dirty="0" err="1">
                <a:solidFill>
                  <a:schemeClr val="tx2"/>
                </a:solidFill>
                <a:latin typeface="+mj-lt"/>
              </a:rPr>
              <a:t>Hitung</a:t>
            </a:r>
            <a:r>
              <a:rPr lang="en-US" altLang="en-US" sz="2300" dirty="0">
                <a:solidFill>
                  <a:schemeClr val="tx2"/>
                </a:solidFill>
                <a:latin typeface="+mj-lt"/>
              </a:rPr>
              <a:t> </a:t>
            </a:r>
            <a:r>
              <a:rPr lang="en-US" altLang="en-US" sz="2300" dirty="0" err="1">
                <a:solidFill>
                  <a:schemeClr val="tx2"/>
                </a:solidFill>
                <a:latin typeface="+mj-lt"/>
              </a:rPr>
              <a:t>selisih</a:t>
            </a:r>
            <a:r>
              <a:rPr lang="en-US" altLang="en-US" sz="2300" dirty="0">
                <a:solidFill>
                  <a:schemeClr val="tx2"/>
                </a:solidFill>
                <a:latin typeface="+mj-lt"/>
              </a:rPr>
              <a:t> BOP</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4"/>
          <p:cNvSpPr>
            <a:spLocks noChangeArrowheads="1"/>
          </p:cNvSpPr>
          <p:nvPr/>
        </p:nvSpPr>
        <p:spPr bwMode="auto">
          <a:xfrm>
            <a:off x="1214438" y="381000"/>
            <a:ext cx="6326187" cy="715963"/>
          </a:xfrm>
          <a:prstGeom prst="rect">
            <a:avLst/>
          </a:prstGeom>
          <a:noFill/>
          <a:ln w="9525">
            <a:solidFill>
              <a:srgbClr val="006600"/>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lnSpc>
                <a:spcPct val="140000"/>
              </a:lnSpc>
              <a:spcBef>
                <a:spcPct val="20000"/>
              </a:spcBef>
              <a:buClr>
                <a:schemeClr val="tx1"/>
              </a:buClr>
            </a:pPr>
            <a:r>
              <a:rPr lang="en-US" altLang="en-US" sz="2800" dirty="0" err="1">
                <a:solidFill>
                  <a:schemeClr val="tx2"/>
                </a:solidFill>
                <a:latin typeface="+mj-lt"/>
              </a:rPr>
              <a:t>Jawaban</a:t>
            </a:r>
            <a:r>
              <a:rPr lang="en-US" altLang="en-US" sz="2800" dirty="0">
                <a:solidFill>
                  <a:schemeClr val="tx2"/>
                </a:solidFill>
                <a:latin typeface="+mj-lt"/>
              </a:rPr>
              <a:t> :</a:t>
            </a:r>
          </a:p>
        </p:txBody>
      </p:sp>
      <p:sp>
        <p:nvSpPr>
          <p:cNvPr id="8196" name="Rectangle 5"/>
          <p:cNvSpPr>
            <a:spLocks noChangeArrowheads="1"/>
          </p:cNvSpPr>
          <p:nvPr/>
        </p:nvSpPr>
        <p:spPr bwMode="auto">
          <a:xfrm>
            <a:off x="1143000" y="1447800"/>
            <a:ext cx="6326188"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lnSpc>
                <a:spcPct val="110000"/>
              </a:lnSpc>
              <a:spcBef>
                <a:spcPct val="20000"/>
              </a:spcBef>
              <a:buClr>
                <a:schemeClr val="tx1"/>
              </a:buClr>
              <a:buFontTx/>
              <a:buAutoNum type="arabicPeriod"/>
            </a:pPr>
            <a:r>
              <a:rPr lang="en-US" altLang="en-US" sz="2300" dirty="0" err="1">
                <a:solidFill>
                  <a:schemeClr val="tx2"/>
                </a:solidFill>
                <a:latin typeface="+mj-lt"/>
              </a:rPr>
              <a:t>Tarif</a:t>
            </a:r>
            <a:r>
              <a:rPr lang="en-US" altLang="en-US" sz="2300" dirty="0">
                <a:solidFill>
                  <a:schemeClr val="tx2"/>
                </a:solidFill>
                <a:latin typeface="+mj-lt"/>
              </a:rPr>
              <a:t> Overhead </a:t>
            </a:r>
            <a:r>
              <a:rPr lang="en-US" altLang="en-US" sz="2300" dirty="0" err="1">
                <a:solidFill>
                  <a:schemeClr val="tx2"/>
                </a:solidFill>
                <a:latin typeface="+mj-lt"/>
              </a:rPr>
              <a:t>awal</a:t>
            </a:r>
            <a:endParaRPr lang="en-US" altLang="en-US" sz="2300" dirty="0">
              <a:solidFill>
                <a:schemeClr val="tx2"/>
              </a:solidFill>
              <a:latin typeface="+mj-lt"/>
            </a:endParaRPr>
          </a:p>
          <a:p>
            <a:pPr algn="just" eaLnBrk="1" hangingPunct="1">
              <a:lnSpc>
                <a:spcPct val="110000"/>
              </a:lnSpc>
              <a:spcBef>
                <a:spcPct val="20000"/>
              </a:spcBef>
              <a:buClr>
                <a:schemeClr val="tx1"/>
              </a:buClr>
            </a:pPr>
            <a:endParaRPr lang="en-US" altLang="en-US" sz="2300" b="1" dirty="0">
              <a:solidFill>
                <a:schemeClr val="tx2"/>
              </a:solidFill>
              <a:latin typeface="Papyrus" panose="03070502060502030205" pitchFamily="66" charset="0"/>
            </a:endParaRPr>
          </a:p>
        </p:txBody>
      </p:sp>
      <p:graphicFrame>
        <p:nvGraphicFramePr>
          <p:cNvPr id="8194" name="Object 6"/>
          <p:cNvGraphicFramePr>
            <a:graphicFrameLocks noGrp="1" noChangeAspect="1"/>
          </p:cNvGraphicFramePr>
          <p:nvPr>
            <p:ph/>
          </p:nvPr>
        </p:nvGraphicFramePr>
        <p:xfrm>
          <a:off x="1858963" y="2133600"/>
          <a:ext cx="2293937" cy="827088"/>
        </p:xfrm>
        <a:graphic>
          <a:graphicData uri="http://schemas.openxmlformats.org/presentationml/2006/ole">
            <mc:AlternateContent xmlns:mc="http://schemas.openxmlformats.org/markup-compatibility/2006">
              <mc:Choice xmlns:v="urn:schemas-microsoft-com:vml" Requires="v">
                <p:oleObj spid="_x0000_s8203" name="Equation" r:id="rId3" imgW="1091880" imgH="393480" progId="Equation.3">
                  <p:embed/>
                </p:oleObj>
              </mc:Choice>
              <mc:Fallback>
                <p:oleObj name="Equation" r:id="rId3" imgW="1091880" imgH="393480" progId="Equation.3">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58963" y="2133600"/>
                        <a:ext cx="2293937" cy="8270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8197" name="Rectangle 8"/>
          <p:cNvSpPr>
            <a:spLocks noChangeArrowheads="1"/>
          </p:cNvSpPr>
          <p:nvPr/>
        </p:nvSpPr>
        <p:spPr bwMode="auto">
          <a:xfrm>
            <a:off x="1143000" y="3276600"/>
            <a:ext cx="6326188"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lnSpc>
                <a:spcPct val="110000"/>
              </a:lnSpc>
              <a:spcBef>
                <a:spcPct val="20000"/>
              </a:spcBef>
              <a:buClr>
                <a:schemeClr val="tx1"/>
              </a:buClr>
              <a:buFontTx/>
              <a:buAutoNum type="arabicPeriod" startAt="2"/>
            </a:pPr>
            <a:r>
              <a:rPr lang="en-US" altLang="en-US" sz="2300" dirty="0">
                <a:solidFill>
                  <a:schemeClr val="tx2"/>
                </a:solidFill>
                <a:latin typeface="+mj-lt"/>
              </a:rPr>
              <a:t>Overhead yang </a:t>
            </a:r>
            <a:r>
              <a:rPr lang="en-US" altLang="en-US" sz="2300" dirty="0" err="1">
                <a:solidFill>
                  <a:schemeClr val="tx2"/>
                </a:solidFill>
                <a:latin typeface="+mj-lt"/>
              </a:rPr>
              <a:t>dibebankan</a:t>
            </a:r>
            <a:endParaRPr lang="en-US" altLang="en-US" sz="2300" dirty="0">
              <a:solidFill>
                <a:schemeClr val="tx2"/>
              </a:solidFill>
              <a:latin typeface="+mj-lt"/>
            </a:endParaRPr>
          </a:p>
          <a:p>
            <a:pPr algn="just" eaLnBrk="1" hangingPunct="1">
              <a:lnSpc>
                <a:spcPct val="110000"/>
              </a:lnSpc>
              <a:spcBef>
                <a:spcPct val="20000"/>
              </a:spcBef>
              <a:buClr>
                <a:schemeClr val="tx1"/>
              </a:buClr>
            </a:pPr>
            <a:r>
              <a:rPr lang="en-US" altLang="en-US" sz="2300" dirty="0">
                <a:solidFill>
                  <a:schemeClr val="tx2"/>
                </a:solidFill>
                <a:latin typeface="+mj-lt"/>
              </a:rPr>
              <a:t>	192.000 jam x $ 3,75 = $ 720.000</a:t>
            </a:r>
          </a:p>
        </p:txBody>
      </p:sp>
      <p:sp>
        <p:nvSpPr>
          <p:cNvPr id="8198" name="Rectangle 9"/>
          <p:cNvSpPr>
            <a:spLocks noChangeArrowheads="1"/>
          </p:cNvSpPr>
          <p:nvPr/>
        </p:nvSpPr>
        <p:spPr bwMode="auto">
          <a:xfrm>
            <a:off x="1143000" y="4648200"/>
            <a:ext cx="74295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lnSpc>
                <a:spcPct val="110000"/>
              </a:lnSpc>
              <a:spcBef>
                <a:spcPct val="20000"/>
              </a:spcBef>
              <a:buClr>
                <a:schemeClr val="tx1"/>
              </a:buClr>
              <a:buFontTx/>
              <a:buAutoNum type="arabicPeriod" startAt="3"/>
            </a:pPr>
            <a:r>
              <a:rPr lang="en-US" altLang="en-US" sz="2300" dirty="0" err="1">
                <a:solidFill>
                  <a:schemeClr val="tx2"/>
                </a:solidFill>
                <a:latin typeface="+mj-lt"/>
              </a:rPr>
              <a:t>Selisih</a:t>
            </a:r>
            <a:r>
              <a:rPr lang="en-US" altLang="en-US" sz="2300" dirty="0">
                <a:solidFill>
                  <a:schemeClr val="tx2"/>
                </a:solidFill>
                <a:latin typeface="+mj-lt"/>
              </a:rPr>
              <a:t> BOP</a:t>
            </a:r>
          </a:p>
          <a:p>
            <a:pPr algn="just" eaLnBrk="1" hangingPunct="1">
              <a:lnSpc>
                <a:spcPct val="110000"/>
              </a:lnSpc>
              <a:spcBef>
                <a:spcPct val="20000"/>
              </a:spcBef>
              <a:buClr>
                <a:schemeClr val="tx1"/>
              </a:buClr>
            </a:pPr>
            <a:r>
              <a:rPr lang="en-US" altLang="en-US" sz="2300" dirty="0">
                <a:solidFill>
                  <a:schemeClr val="tx2"/>
                </a:solidFill>
                <a:latin typeface="+mj-lt"/>
              </a:rPr>
              <a:t>	$ 720.000 - $ 736.000 = $ 16.000 (under </a:t>
            </a:r>
            <a:r>
              <a:rPr lang="en-US" altLang="en-US" sz="2300" dirty="0" err="1">
                <a:solidFill>
                  <a:schemeClr val="tx2"/>
                </a:solidFill>
                <a:latin typeface="+mj-lt"/>
              </a:rPr>
              <a:t>upllied</a:t>
            </a:r>
            <a:r>
              <a:rPr lang="en-US" altLang="en-US" sz="2300" dirty="0">
                <a:solidFill>
                  <a:schemeClr val="tx2"/>
                </a:solidFill>
                <a:latin typeface="+mj-lt"/>
              </a:rPr>
              <a:t>)</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4"/>
          <p:cNvSpPr>
            <a:spLocks noChangeArrowheads="1"/>
          </p:cNvSpPr>
          <p:nvPr/>
        </p:nvSpPr>
        <p:spPr bwMode="auto">
          <a:xfrm>
            <a:off x="533400" y="228600"/>
            <a:ext cx="8153400" cy="715963"/>
          </a:xfrm>
          <a:prstGeom prst="rect">
            <a:avLst/>
          </a:prstGeom>
          <a:noFill/>
          <a:ln w="9525">
            <a:solidFill>
              <a:srgbClr val="006600"/>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lnSpc>
                <a:spcPct val="140000"/>
              </a:lnSpc>
              <a:spcBef>
                <a:spcPct val="20000"/>
              </a:spcBef>
              <a:buClr>
                <a:schemeClr val="tx1"/>
              </a:buClr>
            </a:pPr>
            <a:r>
              <a:rPr lang="en-US" altLang="en-US" sz="2800" dirty="0" err="1">
                <a:solidFill>
                  <a:schemeClr val="tx2"/>
                </a:solidFill>
                <a:latin typeface="+mj-lt"/>
              </a:rPr>
              <a:t>Latihan</a:t>
            </a:r>
            <a:r>
              <a:rPr lang="en-US" altLang="en-US" sz="2800" dirty="0">
                <a:solidFill>
                  <a:schemeClr val="tx2"/>
                </a:solidFill>
                <a:latin typeface="+mj-lt"/>
              </a:rPr>
              <a:t> </a:t>
            </a:r>
            <a:r>
              <a:rPr lang="en-US" altLang="en-US" sz="2800" dirty="0" err="1">
                <a:solidFill>
                  <a:schemeClr val="tx2"/>
                </a:solidFill>
                <a:latin typeface="+mj-lt"/>
              </a:rPr>
              <a:t>Soal</a:t>
            </a:r>
            <a:r>
              <a:rPr lang="en-US" altLang="en-US" sz="2800" dirty="0">
                <a:solidFill>
                  <a:schemeClr val="tx2"/>
                </a:solidFill>
                <a:latin typeface="+mj-lt"/>
              </a:rPr>
              <a:t> 2</a:t>
            </a:r>
          </a:p>
        </p:txBody>
      </p:sp>
      <p:sp>
        <p:nvSpPr>
          <p:cNvPr id="21507" name="Rectangle 5"/>
          <p:cNvSpPr>
            <a:spLocks noChangeArrowheads="1"/>
          </p:cNvSpPr>
          <p:nvPr/>
        </p:nvSpPr>
        <p:spPr bwMode="auto">
          <a:xfrm>
            <a:off x="494506" y="960727"/>
            <a:ext cx="8231188" cy="5410200"/>
          </a:xfrm>
          <a:prstGeom prst="rect">
            <a:avLst/>
          </a:prstGeom>
          <a:solidFill>
            <a:schemeClr val="bg1">
              <a:lumMod val="95000"/>
            </a:schemeClr>
          </a:solidFill>
          <a:ln w="9525">
            <a:solidFill>
              <a:srgbClr val="006600"/>
            </a:solidFill>
            <a:miter lim="800000"/>
            <a:headEnd/>
            <a:tailEnd/>
          </a:ln>
        </p:spPr>
        <p:txBody>
          <a:bodyPr/>
          <a:lstStyle/>
          <a:p>
            <a:pPr marL="457200" indent="-457200">
              <a:spcBef>
                <a:spcPct val="20000"/>
              </a:spcBef>
              <a:buClr>
                <a:schemeClr val="tx1"/>
              </a:buClr>
              <a:defRPr/>
            </a:pPr>
            <a:r>
              <a:rPr lang="id-ID" sz="2300" dirty="0" smtClean="0">
                <a:solidFill>
                  <a:schemeClr val="tx2"/>
                </a:solidFill>
                <a:latin typeface="+mj-lt"/>
                <a:cs typeface="Arial" charset="0"/>
              </a:rPr>
              <a:t>     </a:t>
            </a:r>
            <a:r>
              <a:rPr lang="en-US" sz="2300" dirty="0" smtClean="0">
                <a:solidFill>
                  <a:schemeClr val="tx2"/>
                </a:solidFill>
                <a:latin typeface="+mj-lt"/>
                <a:cs typeface="Arial" charset="0"/>
              </a:rPr>
              <a:t>Computer </a:t>
            </a:r>
            <a:r>
              <a:rPr lang="en-US" sz="2300" dirty="0">
                <a:solidFill>
                  <a:schemeClr val="tx2"/>
                </a:solidFill>
                <a:latin typeface="+mj-lt"/>
                <a:cs typeface="Arial" charset="0"/>
              </a:rPr>
              <a:t>Systems Design </a:t>
            </a:r>
            <a:r>
              <a:rPr lang="en-US" sz="2300" dirty="0" err="1">
                <a:solidFill>
                  <a:schemeClr val="tx2"/>
                </a:solidFill>
                <a:latin typeface="+mj-lt"/>
                <a:cs typeface="Arial" charset="0"/>
              </a:rPr>
              <a:t>mengembangkan</a:t>
            </a:r>
            <a:r>
              <a:rPr lang="en-US" sz="2300" dirty="0">
                <a:solidFill>
                  <a:schemeClr val="tx2"/>
                </a:solidFill>
                <a:latin typeface="+mj-lt"/>
                <a:cs typeface="Arial" charset="0"/>
              </a:rPr>
              <a:t> </a:t>
            </a:r>
            <a:r>
              <a:rPr lang="en-US" sz="2300" dirty="0" err="1">
                <a:solidFill>
                  <a:schemeClr val="tx2"/>
                </a:solidFill>
                <a:latin typeface="+mj-lt"/>
                <a:cs typeface="Arial" charset="0"/>
              </a:rPr>
              <a:t>perangkat</a:t>
            </a:r>
            <a:r>
              <a:rPr lang="en-US" sz="2300" dirty="0">
                <a:solidFill>
                  <a:schemeClr val="tx2"/>
                </a:solidFill>
                <a:latin typeface="+mj-lt"/>
                <a:cs typeface="Arial" charset="0"/>
              </a:rPr>
              <a:t> </a:t>
            </a:r>
            <a:r>
              <a:rPr lang="en-US" sz="2300" dirty="0" err="1">
                <a:solidFill>
                  <a:schemeClr val="tx2"/>
                </a:solidFill>
                <a:latin typeface="+mj-lt"/>
                <a:cs typeface="Arial" charset="0"/>
              </a:rPr>
              <a:t>lunak</a:t>
            </a:r>
            <a:r>
              <a:rPr lang="en-US" sz="2300" dirty="0">
                <a:solidFill>
                  <a:schemeClr val="tx2"/>
                </a:solidFill>
                <a:latin typeface="+mj-lt"/>
                <a:cs typeface="Arial" charset="0"/>
              </a:rPr>
              <a:t> </a:t>
            </a:r>
            <a:r>
              <a:rPr lang="en-US" sz="2300" dirty="0" err="1">
                <a:solidFill>
                  <a:schemeClr val="tx2"/>
                </a:solidFill>
                <a:latin typeface="+mj-lt"/>
                <a:cs typeface="Arial" charset="0"/>
              </a:rPr>
              <a:t>khusus</a:t>
            </a:r>
            <a:r>
              <a:rPr lang="en-US" sz="2300" dirty="0">
                <a:solidFill>
                  <a:schemeClr val="tx2"/>
                </a:solidFill>
                <a:latin typeface="+mj-lt"/>
                <a:cs typeface="Arial" charset="0"/>
              </a:rPr>
              <a:t> </a:t>
            </a:r>
            <a:r>
              <a:rPr lang="en-US" sz="2300" dirty="0" err="1">
                <a:solidFill>
                  <a:schemeClr val="tx2"/>
                </a:solidFill>
                <a:latin typeface="+mj-lt"/>
                <a:cs typeface="Arial" charset="0"/>
              </a:rPr>
              <a:t>untuk</a:t>
            </a:r>
            <a:r>
              <a:rPr lang="en-US" sz="2300" dirty="0">
                <a:solidFill>
                  <a:schemeClr val="tx2"/>
                </a:solidFill>
                <a:latin typeface="+mj-lt"/>
                <a:cs typeface="Arial" charset="0"/>
              </a:rPr>
              <a:t> </a:t>
            </a:r>
            <a:r>
              <a:rPr lang="en-US" sz="2300" dirty="0" err="1">
                <a:solidFill>
                  <a:schemeClr val="tx2"/>
                </a:solidFill>
                <a:latin typeface="+mj-lt"/>
                <a:cs typeface="Arial" charset="0"/>
              </a:rPr>
              <a:t>perusahaan</a:t>
            </a:r>
            <a:r>
              <a:rPr lang="en-US" sz="2300" dirty="0">
                <a:solidFill>
                  <a:schemeClr val="tx2"/>
                </a:solidFill>
                <a:latin typeface="+mj-lt"/>
                <a:cs typeface="Arial" charset="0"/>
              </a:rPr>
              <a:t>, </a:t>
            </a:r>
            <a:r>
              <a:rPr lang="en-US" sz="2300" dirty="0" err="1">
                <a:solidFill>
                  <a:schemeClr val="tx2"/>
                </a:solidFill>
                <a:latin typeface="+mj-lt"/>
                <a:cs typeface="Arial" charset="0"/>
              </a:rPr>
              <a:t>dan</a:t>
            </a:r>
            <a:r>
              <a:rPr lang="en-US" sz="2300" dirty="0">
                <a:solidFill>
                  <a:schemeClr val="tx2"/>
                </a:solidFill>
                <a:latin typeface="+mj-lt"/>
                <a:cs typeface="Arial" charset="0"/>
              </a:rPr>
              <a:t> </a:t>
            </a:r>
            <a:r>
              <a:rPr lang="en-US" sz="2300" dirty="0" err="1">
                <a:solidFill>
                  <a:schemeClr val="tx2"/>
                </a:solidFill>
                <a:latin typeface="+mj-lt"/>
                <a:cs typeface="Arial" charset="0"/>
              </a:rPr>
              <a:t>menggunakan</a:t>
            </a:r>
            <a:r>
              <a:rPr lang="en-US" sz="2300" dirty="0">
                <a:solidFill>
                  <a:schemeClr val="tx2"/>
                </a:solidFill>
                <a:latin typeface="+mj-lt"/>
                <a:cs typeface="Arial" charset="0"/>
              </a:rPr>
              <a:t> </a:t>
            </a:r>
            <a:r>
              <a:rPr lang="en-US" sz="2300" dirty="0" err="1">
                <a:solidFill>
                  <a:schemeClr val="tx2"/>
                </a:solidFill>
                <a:latin typeface="+mj-lt"/>
                <a:cs typeface="Arial" charset="0"/>
              </a:rPr>
              <a:t>sistem</a:t>
            </a:r>
            <a:r>
              <a:rPr lang="en-US" sz="2300" dirty="0">
                <a:solidFill>
                  <a:schemeClr val="tx2"/>
                </a:solidFill>
                <a:latin typeface="+mj-lt"/>
                <a:cs typeface="Arial" charset="0"/>
              </a:rPr>
              <a:t> </a:t>
            </a:r>
            <a:r>
              <a:rPr lang="en-US" sz="2300" dirty="0" err="1">
                <a:solidFill>
                  <a:schemeClr val="tx2"/>
                </a:solidFill>
                <a:latin typeface="+mj-lt"/>
                <a:cs typeface="Arial" charset="0"/>
              </a:rPr>
              <a:t>kalkulasi</a:t>
            </a:r>
            <a:r>
              <a:rPr lang="en-US" sz="2300" dirty="0">
                <a:solidFill>
                  <a:schemeClr val="tx2"/>
                </a:solidFill>
                <a:latin typeface="+mj-lt"/>
                <a:cs typeface="Arial" charset="0"/>
              </a:rPr>
              <a:t> </a:t>
            </a:r>
            <a:r>
              <a:rPr lang="en-US" sz="2300" dirty="0" err="1">
                <a:solidFill>
                  <a:schemeClr val="tx2"/>
                </a:solidFill>
                <a:latin typeface="+mj-lt"/>
                <a:cs typeface="Arial" charset="0"/>
              </a:rPr>
              <a:t>biaya</a:t>
            </a:r>
            <a:r>
              <a:rPr lang="en-US" sz="2300" dirty="0">
                <a:solidFill>
                  <a:schemeClr val="tx2"/>
                </a:solidFill>
                <a:latin typeface="+mj-lt"/>
                <a:cs typeface="Arial" charset="0"/>
              </a:rPr>
              <a:t> normal. Data </a:t>
            </a:r>
            <a:r>
              <a:rPr lang="en-US" sz="2300" dirty="0" err="1">
                <a:solidFill>
                  <a:schemeClr val="tx2"/>
                </a:solidFill>
                <a:latin typeface="+mj-lt"/>
                <a:cs typeface="Arial" charset="0"/>
              </a:rPr>
              <a:t>berikut</a:t>
            </a:r>
            <a:r>
              <a:rPr lang="en-US" sz="2300" dirty="0">
                <a:solidFill>
                  <a:schemeClr val="tx2"/>
                </a:solidFill>
                <a:latin typeface="+mj-lt"/>
                <a:cs typeface="Arial" charset="0"/>
              </a:rPr>
              <a:t> </a:t>
            </a:r>
            <a:r>
              <a:rPr lang="en-US" sz="2300" dirty="0" err="1">
                <a:solidFill>
                  <a:schemeClr val="tx2"/>
                </a:solidFill>
                <a:latin typeface="+mj-lt"/>
                <a:cs typeface="Arial" charset="0"/>
              </a:rPr>
              <a:t>tersedia</a:t>
            </a:r>
            <a:r>
              <a:rPr lang="en-US" sz="2300" dirty="0">
                <a:solidFill>
                  <a:schemeClr val="tx2"/>
                </a:solidFill>
                <a:latin typeface="+mj-lt"/>
                <a:cs typeface="Arial" charset="0"/>
              </a:rPr>
              <a:t> </a:t>
            </a:r>
            <a:r>
              <a:rPr lang="en-US" sz="2300" dirty="0" err="1">
                <a:solidFill>
                  <a:schemeClr val="tx2"/>
                </a:solidFill>
                <a:latin typeface="+mj-lt"/>
                <a:cs typeface="Arial" charset="0"/>
              </a:rPr>
              <a:t>untuk</a:t>
            </a:r>
            <a:r>
              <a:rPr lang="en-US" sz="2300" dirty="0">
                <a:solidFill>
                  <a:schemeClr val="tx2"/>
                </a:solidFill>
                <a:latin typeface="+mj-lt"/>
                <a:cs typeface="Arial" charset="0"/>
              </a:rPr>
              <a:t> </a:t>
            </a:r>
            <a:r>
              <a:rPr lang="en-US" sz="2300" dirty="0" err="1">
                <a:solidFill>
                  <a:schemeClr val="tx2"/>
                </a:solidFill>
                <a:latin typeface="+mj-lt"/>
                <a:cs typeface="Arial" charset="0"/>
              </a:rPr>
              <a:t>tahun</a:t>
            </a:r>
            <a:r>
              <a:rPr lang="en-US" sz="2300" dirty="0">
                <a:solidFill>
                  <a:schemeClr val="tx2"/>
                </a:solidFill>
                <a:latin typeface="+mj-lt"/>
                <a:cs typeface="Arial" charset="0"/>
              </a:rPr>
              <a:t>  2008 :</a:t>
            </a:r>
          </a:p>
          <a:p>
            <a:pPr marL="457200" indent="-457200">
              <a:spcBef>
                <a:spcPct val="20000"/>
              </a:spcBef>
              <a:buClr>
                <a:schemeClr val="tx1"/>
              </a:buClr>
              <a:defRPr/>
            </a:pPr>
            <a:r>
              <a:rPr lang="en-US" sz="2300" u="sng" dirty="0" err="1">
                <a:solidFill>
                  <a:schemeClr val="tx2"/>
                </a:solidFill>
                <a:latin typeface="+mj-lt"/>
                <a:cs typeface="Arial" charset="0"/>
              </a:rPr>
              <a:t>Dianggarkan</a:t>
            </a:r>
            <a:endParaRPr lang="en-US" sz="2300" u="sng" dirty="0">
              <a:solidFill>
                <a:schemeClr val="tx2"/>
              </a:solidFill>
              <a:latin typeface="+mj-lt"/>
              <a:cs typeface="Arial" charset="0"/>
            </a:endParaRPr>
          </a:p>
          <a:p>
            <a:pPr marL="457200" indent="-457200">
              <a:spcBef>
                <a:spcPct val="20000"/>
              </a:spcBef>
              <a:buClr>
                <a:schemeClr val="tx1"/>
              </a:buClr>
              <a:defRPr/>
            </a:pPr>
            <a:r>
              <a:rPr lang="en-US" sz="2300" dirty="0">
                <a:solidFill>
                  <a:schemeClr val="tx2"/>
                </a:solidFill>
                <a:latin typeface="+mj-lt"/>
                <a:cs typeface="Arial" charset="0"/>
              </a:rPr>
              <a:t>Overhead			$ 600.000</a:t>
            </a:r>
          </a:p>
          <a:p>
            <a:pPr marL="457200" indent="-457200">
              <a:spcBef>
                <a:spcPct val="20000"/>
              </a:spcBef>
              <a:buClr>
                <a:schemeClr val="tx1"/>
              </a:buClr>
              <a:defRPr/>
            </a:pPr>
            <a:r>
              <a:rPr lang="en-US" sz="2300" dirty="0">
                <a:solidFill>
                  <a:schemeClr val="tx2"/>
                </a:solidFill>
                <a:latin typeface="+mj-lt"/>
                <a:cs typeface="Arial" charset="0"/>
              </a:rPr>
              <a:t>Jam </a:t>
            </a:r>
            <a:r>
              <a:rPr lang="en-US" sz="2300" dirty="0" err="1">
                <a:solidFill>
                  <a:schemeClr val="tx2"/>
                </a:solidFill>
                <a:latin typeface="+mj-lt"/>
                <a:cs typeface="Arial" charset="0"/>
              </a:rPr>
              <a:t>Mesin</a:t>
            </a:r>
            <a:r>
              <a:rPr lang="en-US" sz="2300" dirty="0">
                <a:solidFill>
                  <a:schemeClr val="tx2"/>
                </a:solidFill>
                <a:latin typeface="+mj-lt"/>
                <a:cs typeface="Arial" charset="0"/>
              </a:rPr>
              <a:t>			    24.000</a:t>
            </a:r>
          </a:p>
          <a:p>
            <a:pPr marL="457200" indent="-457200">
              <a:spcBef>
                <a:spcPct val="20000"/>
              </a:spcBef>
              <a:buClr>
                <a:schemeClr val="tx1"/>
              </a:buClr>
              <a:defRPr/>
            </a:pPr>
            <a:r>
              <a:rPr lang="en-US" sz="2300" dirty="0">
                <a:solidFill>
                  <a:schemeClr val="tx2"/>
                </a:solidFill>
                <a:latin typeface="+mj-lt"/>
                <a:cs typeface="Arial" charset="0"/>
              </a:rPr>
              <a:t>Jam </a:t>
            </a:r>
            <a:r>
              <a:rPr lang="en-US" sz="2300" dirty="0" err="1">
                <a:solidFill>
                  <a:schemeClr val="tx2"/>
                </a:solidFill>
                <a:latin typeface="+mj-lt"/>
                <a:cs typeface="Arial" charset="0"/>
              </a:rPr>
              <a:t>Tenaga</a:t>
            </a:r>
            <a:r>
              <a:rPr lang="en-US" sz="2300" dirty="0">
                <a:solidFill>
                  <a:schemeClr val="tx2"/>
                </a:solidFill>
                <a:latin typeface="+mj-lt"/>
                <a:cs typeface="Arial" charset="0"/>
              </a:rPr>
              <a:t> </a:t>
            </a:r>
            <a:r>
              <a:rPr lang="en-US" sz="2300" dirty="0" err="1">
                <a:solidFill>
                  <a:schemeClr val="tx2"/>
                </a:solidFill>
                <a:latin typeface="+mj-lt"/>
                <a:cs typeface="Arial" charset="0"/>
              </a:rPr>
              <a:t>Kerja</a:t>
            </a:r>
            <a:r>
              <a:rPr lang="en-US" sz="2300" dirty="0">
                <a:solidFill>
                  <a:schemeClr val="tx2"/>
                </a:solidFill>
                <a:latin typeface="+mj-lt"/>
                <a:cs typeface="Arial" charset="0"/>
              </a:rPr>
              <a:t> </a:t>
            </a:r>
            <a:r>
              <a:rPr lang="en-US" sz="2300" dirty="0" err="1">
                <a:solidFill>
                  <a:schemeClr val="tx2"/>
                </a:solidFill>
                <a:latin typeface="+mj-lt"/>
                <a:cs typeface="Arial" charset="0"/>
              </a:rPr>
              <a:t>Langsung</a:t>
            </a:r>
            <a:r>
              <a:rPr lang="en-US" sz="2300" dirty="0">
                <a:solidFill>
                  <a:schemeClr val="tx2"/>
                </a:solidFill>
                <a:latin typeface="+mj-lt"/>
                <a:cs typeface="Arial" charset="0"/>
              </a:rPr>
              <a:t>   75.000</a:t>
            </a:r>
          </a:p>
          <a:p>
            <a:pPr marL="457200" indent="-457200">
              <a:spcBef>
                <a:spcPct val="20000"/>
              </a:spcBef>
              <a:buClr>
                <a:schemeClr val="tx1"/>
              </a:buClr>
              <a:defRPr/>
            </a:pPr>
            <a:r>
              <a:rPr lang="en-US" sz="2300" u="sng" dirty="0" err="1">
                <a:solidFill>
                  <a:schemeClr val="tx2"/>
                </a:solidFill>
                <a:latin typeface="+mj-lt"/>
                <a:cs typeface="Arial" charset="0"/>
              </a:rPr>
              <a:t>Aktual</a:t>
            </a:r>
            <a:endParaRPr lang="en-US" sz="2300" u="sng" dirty="0">
              <a:solidFill>
                <a:schemeClr val="tx2"/>
              </a:solidFill>
              <a:latin typeface="+mj-lt"/>
              <a:cs typeface="Arial" charset="0"/>
            </a:endParaRPr>
          </a:p>
          <a:p>
            <a:pPr marL="457200" indent="-457200">
              <a:spcBef>
                <a:spcPct val="20000"/>
              </a:spcBef>
              <a:buClr>
                <a:schemeClr val="tx1"/>
              </a:buClr>
              <a:defRPr/>
            </a:pPr>
            <a:r>
              <a:rPr lang="en-US" sz="2300" dirty="0">
                <a:solidFill>
                  <a:schemeClr val="tx2"/>
                </a:solidFill>
                <a:latin typeface="+mj-lt"/>
                <a:cs typeface="Arial" charset="0"/>
              </a:rPr>
              <a:t>Unit </a:t>
            </a:r>
            <a:r>
              <a:rPr lang="en-US" sz="2300" dirty="0" err="1">
                <a:solidFill>
                  <a:schemeClr val="tx2"/>
                </a:solidFill>
                <a:latin typeface="+mj-lt"/>
                <a:cs typeface="Arial" charset="0"/>
              </a:rPr>
              <a:t>Produksi</a:t>
            </a:r>
            <a:r>
              <a:rPr lang="en-US" sz="2300" dirty="0">
                <a:solidFill>
                  <a:schemeClr val="tx2"/>
                </a:solidFill>
                <a:latin typeface="+mj-lt"/>
                <a:cs typeface="Arial" charset="0"/>
              </a:rPr>
              <a:t>			   100.000</a:t>
            </a:r>
          </a:p>
          <a:p>
            <a:pPr marL="457200" indent="-457200">
              <a:spcBef>
                <a:spcPct val="20000"/>
              </a:spcBef>
              <a:buClr>
                <a:schemeClr val="tx1"/>
              </a:buClr>
              <a:defRPr/>
            </a:pPr>
            <a:r>
              <a:rPr lang="en-US" sz="2300" dirty="0">
                <a:solidFill>
                  <a:schemeClr val="tx2"/>
                </a:solidFill>
                <a:latin typeface="+mj-lt"/>
                <a:cs typeface="Arial" charset="0"/>
              </a:rPr>
              <a:t>Overhead			$ 603.500</a:t>
            </a:r>
          </a:p>
          <a:p>
            <a:pPr marL="457200" indent="-457200">
              <a:spcBef>
                <a:spcPct val="20000"/>
              </a:spcBef>
              <a:buClr>
                <a:schemeClr val="tx1"/>
              </a:buClr>
              <a:defRPr/>
            </a:pPr>
            <a:r>
              <a:rPr lang="en-US" sz="2300" dirty="0" err="1">
                <a:solidFill>
                  <a:schemeClr val="tx2"/>
                </a:solidFill>
                <a:latin typeface="+mj-lt"/>
                <a:cs typeface="Arial" charset="0"/>
              </a:rPr>
              <a:t>Biaya</a:t>
            </a:r>
            <a:r>
              <a:rPr lang="en-US" sz="2300" dirty="0">
                <a:solidFill>
                  <a:schemeClr val="tx2"/>
                </a:solidFill>
                <a:latin typeface="+mj-lt"/>
                <a:cs typeface="Arial" charset="0"/>
              </a:rPr>
              <a:t> </a:t>
            </a:r>
            <a:r>
              <a:rPr lang="en-US" sz="2300" dirty="0" err="1">
                <a:solidFill>
                  <a:schemeClr val="tx2"/>
                </a:solidFill>
                <a:latin typeface="+mj-lt"/>
                <a:cs typeface="Arial" charset="0"/>
              </a:rPr>
              <a:t>Utama</a:t>
            </a:r>
            <a:r>
              <a:rPr lang="en-US" sz="2300" dirty="0">
                <a:solidFill>
                  <a:schemeClr val="tx2"/>
                </a:solidFill>
                <a:latin typeface="+mj-lt"/>
                <a:cs typeface="Arial" charset="0"/>
              </a:rPr>
              <a:t>			$ 900.000</a:t>
            </a:r>
          </a:p>
          <a:p>
            <a:pPr marL="457200" indent="-457200">
              <a:spcBef>
                <a:spcPct val="20000"/>
              </a:spcBef>
              <a:buClr>
                <a:schemeClr val="tx1"/>
              </a:buClr>
              <a:defRPr/>
            </a:pPr>
            <a:r>
              <a:rPr lang="en-US" sz="2300" dirty="0">
                <a:solidFill>
                  <a:schemeClr val="tx2"/>
                </a:solidFill>
                <a:latin typeface="+mj-lt"/>
                <a:cs typeface="Arial" charset="0"/>
              </a:rPr>
              <a:t>Jam </a:t>
            </a:r>
            <a:r>
              <a:rPr lang="en-US" sz="2300" dirty="0" err="1">
                <a:solidFill>
                  <a:schemeClr val="tx2"/>
                </a:solidFill>
                <a:latin typeface="+mj-lt"/>
                <a:cs typeface="Arial" charset="0"/>
              </a:rPr>
              <a:t>Mesin</a:t>
            </a:r>
            <a:r>
              <a:rPr lang="en-US" sz="2300" dirty="0">
                <a:solidFill>
                  <a:schemeClr val="tx2"/>
                </a:solidFill>
                <a:latin typeface="+mj-lt"/>
                <a:cs typeface="Arial" charset="0"/>
              </a:rPr>
              <a:t>			       25.050</a:t>
            </a:r>
          </a:p>
          <a:p>
            <a:pPr marL="457200" indent="-457200">
              <a:spcBef>
                <a:spcPct val="20000"/>
              </a:spcBef>
              <a:buClr>
                <a:schemeClr val="tx1"/>
              </a:buClr>
              <a:defRPr/>
            </a:pPr>
            <a:r>
              <a:rPr lang="en-US" sz="2300" dirty="0">
                <a:solidFill>
                  <a:schemeClr val="tx2"/>
                </a:solidFill>
                <a:latin typeface="+mj-lt"/>
                <a:cs typeface="Arial" charset="0"/>
              </a:rPr>
              <a:t>Jam </a:t>
            </a:r>
            <a:r>
              <a:rPr lang="en-US" sz="2300" dirty="0" err="1">
                <a:solidFill>
                  <a:schemeClr val="tx2"/>
                </a:solidFill>
                <a:latin typeface="+mj-lt"/>
                <a:cs typeface="Arial" charset="0"/>
              </a:rPr>
              <a:t>Tenaga</a:t>
            </a:r>
            <a:r>
              <a:rPr lang="en-US" sz="2300" dirty="0">
                <a:solidFill>
                  <a:schemeClr val="tx2"/>
                </a:solidFill>
                <a:latin typeface="+mj-lt"/>
                <a:cs typeface="Arial" charset="0"/>
              </a:rPr>
              <a:t> </a:t>
            </a:r>
            <a:r>
              <a:rPr lang="en-US" sz="2300" dirty="0" err="1">
                <a:solidFill>
                  <a:schemeClr val="tx2"/>
                </a:solidFill>
                <a:latin typeface="+mj-lt"/>
                <a:cs typeface="Arial" charset="0"/>
              </a:rPr>
              <a:t>Kerja</a:t>
            </a:r>
            <a:r>
              <a:rPr lang="en-US" sz="2300" dirty="0">
                <a:solidFill>
                  <a:schemeClr val="tx2"/>
                </a:solidFill>
                <a:latin typeface="+mj-lt"/>
                <a:cs typeface="Arial" charset="0"/>
              </a:rPr>
              <a:t> </a:t>
            </a:r>
            <a:r>
              <a:rPr lang="en-US" sz="2300" dirty="0" err="1">
                <a:solidFill>
                  <a:schemeClr val="tx2"/>
                </a:solidFill>
                <a:latin typeface="+mj-lt"/>
                <a:cs typeface="Arial" charset="0"/>
              </a:rPr>
              <a:t>Langsung</a:t>
            </a:r>
            <a:r>
              <a:rPr lang="en-US" sz="2300" dirty="0">
                <a:solidFill>
                  <a:schemeClr val="tx2"/>
                </a:solidFill>
                <a:latin typeface="+mj-lt"/>
                <a:cs typeface="Arial" charset="0"/>
              </a:rPr>
              <a:t>      75.700</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3"/>
          <p:cNvSpPr>
            <a:spLocks noGrp="1" noChangeArrowheads="1"/>
          </p:cNvSpPr>
          <p:nvPr>
            <p:ph idx="1"/>
          </p:nvPr>
        </p:nvSpPr>
        <p:spPr>
          <a:xfrm>
            <a:off x="1285875" y="731838"/>
            <a:ext cx="7631113" cy="4525962"/>
          </a:xfrm>
        </p:spPr>
        <p:txBody>
          <a:bodyPr/>
          <a:lstStyle/>
          <a:p>
            <a:pPr marL="457200" indent="-457200" algn="just" eaLnBrk="1" hangingPunct="1">
              <a:buFontTx/>
              <a:buNone/>
            </a:pPr>
            <a:r>
              <a:rPr lang="en-US" altLang="en-US" dirty="0" err="1" smtClean="0">
                <a:latin typeface="+mj-lt"/>
              </a:rPr>
              <a:t>Diminta</a:t>
            </a:r>
            <a:r>
              <a:rPr lang="en-US" altLang="en-US" dirty="0" smtClean="0">
                <a:latin typeface="+mj-lt"/>
              </a:rPr>
              <a:t> :</a:t>
            </a:r>
          </a:p>
          <a:p>
            <a:pPr marL="457200" indent="-457200" algn="just" eaLnBrk="1" hangingPunct="1">
              <a:buFontTx/>
              <a:buAutoNum type="alphaLcPeriod"/>
            </a:pPr>
            <a:r>
              <a:rPr lang="en-US" altLang="en-US" dirty="0" err="1" smtClean="0">
                <a:latin typeface="+mj-lt"/>
              </a:rPr>
              <a:t>Berapa</a:t>
            </a:r>
            <a:r>
              <a:rPr lang="en-US" altLang="en-US" dirty="0" smtClean="0">
                <a:latin typeface="+mj-lt"/>
              </a:rPr>
              <a:t> </a:t>
            </a:r>
            <a:r>
              <a:rPr lang="en-US" altLang="en-US" dirty="0" err="1" smtClean="0">
                <a:latin typeface="+mj-lt"/>
              </a:rPr>
              <a:t>tarif</a:t>
            </a:r>
            <a:r>
              <a:rPr lang="en-US" altLang="en-US" dirty="0" smtClean="0">
                <a:latin typeface="+mj-lt"/>
              </a:rPr>
              <a:t> overhead </a:t>
            </a:r>
            <a:r>
              <a:rPr lang="en-US" altLang="en-US" dirty="0" err="1" smtClean="0">
                <a:latin typeface="+mj-lt"/>
              </a:rPr>
              <a:t>awal</a:t>
            </a:r>
            <a:endParaRPr lang="en-US" altLang="en-US" dirty="0" smtClean="0">
              <a:latin typeface="+mj-lt"/>
            </a:endParaRPr>
          </a:p>
          <a:p>
            <a:pPr marL="457200" indent="-457200" algn="just" eaLnBrk="1" hangingPunct="1">
              <a:buFontTx/>
              <a:buAutoNum type="alphaLcPeriod"/>
            </a:pPr>
            <a:r>
              <a:rPr lang="en-US" altLang="en-US" dirty="0" err="1" smtClean="0">
                <a:latin typeface="+mj-lt"/>
              </a:rPr>
              <a:t>Berapa</a:t>
            </a:r>
            <a:r>
              <a:rPr lang="en-US" altLang="en-US" dirty="0" smtClean="0">
                <a:latin typeface="+mj-lt"/>
              </a:rPr>
              <a:t> overhead yang </a:t>
            </a:r>
            <a:r>
              <a:rPr lang="en-US" altLang="en-US" dirty="0" err="1" smtClean="0">
                <a:latin typeface="+mj-lt"/>
              </a:rPr>
              <a:t>dibebankan</a:t>
            </a:r>
            <a:r>
              <a:rPr lang="en-US" altLang="en-US" dirty="0" smtClean="0">
                <a:latin typeface="+mj-lt"/>
              </a:rPr>
              <a:t> </a:t>
            </a:r>
            <a:r>
              <a:rPr lang="en-US" altLang="en-US" dirty="0" err="1" smtClean="0">
                <a:latin typeface="+mj-lt"/>
              </a:rPr>
              <a:t>untuk</a:t>
            </a:r>
            <a:r>
              <a:rPr lang="en-US" altLang="en-US" dirty="0" smtClean="0">
                <a:latin typeface="+mj-lt"/>
              </a:rPr>
              <a:t> </a:t>
            </a:r>
            <a:r>
              <a:rPr lang="en-US" altLang="en-US" dirty="0" err="1" smtClean="0">
                <a:latin typeface="+mj-lt"/>
              </a:rPr>
              <a:t>tahun</a:t>
            </a:r>
            <a:r>
              <a:rPr lang="en-US" altLang="en-US" dirty="0" smtClean="0">
                <a:latin typeface="+mj-lt"/>
              </a:rPr>
              <a:t> 2008</a:t>
            </a:r>
          </a:p>
          <a:p>
            <a:pPr marL="457200" indent="-457200" algn="just" eaLnBrk="1" hangingPunct="1">
              <a:buFontTx/>
              <a:buAutoNum type="alphaLcPeriod"/>
            </a:pPr>
            <a:r>
              <a:rPr lang="en-US" altLang="en-US" dirty="0" err="1" smtClean="0">
                <a:latin typeface="+mj-lt"/>
              </a:rPr>
              <a:t>Selisih</a:t>
            </a:r>
            <a:r>
              <a:rPr lang="en-US" altLang="en-US" dirty="0" smtClean="0">
                <a:latin typeface="+mj-lt"/>
              </a:rPr>
              <a:t> BOP</a:t>
            </a:r>
          </a:p>
          <a:p>
            <a:pPr marL="457200" indent="-457200" algn="just" eaLnBrk="1" hangingPunct="1">
              <a:buFontTx/>
              <a:buAutoNum type="alphaLcPeriod"/>
            </a:pPr>
            <a:r>
              <a:rPr lang="en-US" altLang="en-US" dirty="0" err="1" smtClean="0">
                <a:latin typeface="+mj-lt"/>
              </a:rPr>
              <a:t>Berapa</a:t>
            </a:r>
            <a:r>
              <a:rPr lang="en-US" altLang="en-US" dirty="0" smtClean="0">
                <a:latin typeface="+mj-lt"/>
              </a:rPr>
              <a:t> </a:t>
            </a:r>
            <a:r>
              <a:rPr lang="en-US" altLang="en-US" dirty="0" err="1" smtClean="0">
                <a:latin typeface="+mj-lt"/>
              </a:rPr>
              <a:t>biaya</a:t>
            </a:r>
            <a:r>
              <a:rPr lang="en-US" altLang="en-US" dirty="0" smtClean="0">
                <a:latin typeface="+mj-lt"/>
              </a:rPr>
              <a:t> per unit</a:t>
            </a:r>
            <a:endParaRPr lang="en-US" altLang="en-US" i="1" dirty="0" smtClean="0">
              <a:latin typeface="+mj-lt"/>
            </a:endParaRPr>
          </a:p>
          <a:p>
            <a:pPr marL="457200" indent="-457200" algn="just" eaLnBrk="1" hangingPunct="1">
              <a:buFontTx/>
              <a:buNone/>
            </a:pPr>
            <a:endParaRPr lang="en-US" altLang="en-US" dirty="0" smtClean="0">
              <a:latin typeface="+mj-lt"/>
            </a:endParaRPr>
          </a:p>
          <a:p>
            <a:pPr marL="457200" indent="-457200" algn="just" eaLnBrk="1" hangingPunct="1">
              <a:buFontTx/>
              <a:buNone/>
            </a:pPr>
            <a:r>
              <a:rPr lang="en-US" altLang="en-US" i="1" dirty="0" smtClean="0">
                <a:latin typeface="+mj-lt"/>
              </a:rPr>
              <a:t>	</a:t>
            </a:r>
            <a:r>
              <a:rPr lang="en-US" altLang="en-US" i="1" dirty="0" err="1" smtClean="0">
                <a:latin typeface="+mj-lt"/>
              </a:rPr>
              <a:t>Kerjakan</a:t>
            </a:r>
            <a:r>
              <a:rPr lang="en-US" altLang="en-US" i="1" dirty="0" smtClean="0">
                <a:latin typeface="+mj-lt"/>
              </a:rPr>
              <a:t> </a:t>
            </a:r>
            <a:r>
              <a:rPr lang="en-US" altLang="en-US" i="1" dirty="0" err="1" smtClean="0">
                <a:latin typeface="+mj-lt"/>
              </a:rPr>
              <a:t>dengan</a:t>
            </a:r>
            <a:r>
              <a:rPr lang="en-US" altLang="en-US" i="1" dirty="0" smtClean="0">
                <a:latin typeface="+mj-lt"/>
              </a:rPr>
              <a:t> </a:t>
            </a:r>
            <a:r>
              <a:rPr lang="en-US" altLang="en-US" i="1" dirty="0" err="1" smtClean="0">
                <a:latin typeface="+mj-lt"/>
              </a:rPr>
              <a:t>menggunakan</a:t>
            </a:r>
            <a:r>
              <a:rPr lang="en-US" altLang="en-US" i="1" dirty="0" smtClean="0">
                <a:latin typeface="+mj-lt"/>
              </a:rPr>
              <a:t> </a:t>
            </a:r>
            <a:r>
              <a:rPr lang="en-US" altLang="en-US" i="1" dirty="0" err="1" smtClean="0">
                <a:latin typeface="+mj-lt"/>
              </a:rPr>
              <a:t>dasar</a:t>
            </a:r>
            <a:r>
              <a:rPr lang="en-US" altLang="en-US" i="1" dirty="0" smtClean="0">
                <a:latin typeface="+mj-lt"/>
              </a:rPr>
              <a:t> </a:t>
            </a:r>
            <a:r>
              <a:rPr lang="en-US" altLang="en-US" i="1" dirty="0" err="1" smtClean="0">
                <a:latin typeface="+mj-lt"/>
              </a:rPr>
              <a:t>pembebanan</a:t>
            </a:r>
            <a:r>
              <a:rPr lang="en-US" altLang="en-US" i="1" dirty="0" smtClean="0">
                <a:latin typeface="+mj-lt"/>
              </a:rPr>
              <a:t> jam </a:t>
            </a:r>
            <a:r>
              <a:rPr lang="en-US" altLang="en-US" i="1" dirty="0" err="1" smtClean="0">
                <a:latin typeface="+mj-lt"/>
              </a:rPr>
              <a:t>mesin</a:t>
            </a:r>
            <a:r>
              <a:rPr lang="en-US" altLang="en-US" i="1" dirty="0" smtClean="0">
                <a:latin typeface="+mj-lt"/>
              </a:rPr>
              <a:t> </a:t>
            </a:r>
            <a:r>
              <a:rPr lang="en-US" altLang="en-US" i="1" dirty="0" err="1" smtClean="0">
                <a:latin typeface="+mj-lt"/>
              </a:rPr>
              <a:t>dan</a:t>
            </a:r>
            <a:r>
              <a:rPr lang="en-US" altLang="en-US" i="1" dirty="0" smtClean="0">
                <a:latin typeface="+mj-lt"/>
              </a:rPr>
              <a:t> </a:t>
            </a:r>
            <a:r>
              <a:rPr lang="en-US" altLang="en-US" i="1" dirty="0" err="1" smtClean="0">
                <a:latin typeface="+mj-lt"/>
              </a:rPr>
              <a:t>juga</a:t>
            </a:r>
            <a:r>
              <a:rPr lang="en-US" altLang="en-US" i="1" dirty="0" smtClean="0">
                <a:latin typeface="+mj-lt"/>
              </a:rPr>
              <a:t> jam </a:t>
            </a:r>
            <a:r>
              <a:rPr lang="en-US" altLang="en-US" i="1" dirty="0" err="1" smtClean="0">
                <a:latin typeface="+mj-lt"/>
              </a:rPr>
              <a:t>tenaga</a:t>
            </a:r>
            <a:r>
              <a:rPr lang="en-US" altLang="en-US" i="1" dirty="0" smtClean="0">
                <a:latin typeface="+mj-lt"/>
              </a:rPr>
              <a:t> </a:t>
            </a:r>
            <a:r>
              <a:rPr lang="en-US" altLang="en-US" i="1" dirty="0" err="1" smtClean="0">
                <a:latin typeface="+mj-lt"/>
              </a:rPr>
              <a:t>kerja</a:t>
            </a:r>
            <a:r>
              <a:rPr lang="en-US" altLang="en-US" i="1" dirty="0" smtClean="0">
                <a:latin typeface="+mj-lt"/>
              </a:rPr>
              <a:t> </a:t>
            </a:r>
            <a:r>
              <a:rPr lang="en-US" altLang="en-US" i="1" dirty="0" err="1" smtClean="0">
                <a:latin typeface="+mj-lt"/>
              </a:rPr>
              <a:t>langsung</a:t>
            </a:r>
            <a:r>
              <a:rPr lang="en-US" altLang="en-US" i="1" dirty="0" smtClean="0">
                <a:latin typeface="+mj-lt"/>
              </a:rPr>
              <a:t>.</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6"/>
          <p:cNvSpPr>
            <a:spLocks noChangeArrowheads="1"/>
          </p:cNvSpPr>
          <p:nvPr/>
        </p:nvSpPr>
        <p:spPr bwMode="auto">
          <a:xfrm>
            <a:off x="457200" y="228600"/>
            <a:ext cx="8383588" cy="715963"/>
          </a:xfrm>
          <a:prstGeom prst="rect">
            <a:avLst/>
          </a:prstGeom>
          <a:noFill/>
          <a:ln w="9525">
            <a:solidFill>
              <a:srgbClr val="006600"/>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lnSpc>
                <a:spcPct val="140000"/>
              </a:lnSpc>
              <a:spcBef>
                <a:spcPct val="20000"/>
              </a:spcBef>
              <a:buClr>
                <a:schemeClr val="tx1"/>
              </a:buClr>
            </a:pPr>
            <a:r>
              <a:rPr lang="en-US" altLang="en-US" sz="2800" dirty="0" err="1">
                <a:solidFill>
                  <a:schemeClr val="tx2"/>
                </a:solidFill>
                <a:latin typeface="+mj-lt"/>
              </a:rPr>
              <a:t>Jawaban</a:t>
            </a:r>
            <a:r>
              <a:rPr lang="en-US" altLang="en-US" sz="2800" dirty="0">
                <a:solidFill>
                  <a:schemeClr val="tx2"/>
                </a:solidFill>
                <a:latin typeface="+mj-lt"/>
              </a:rPr>
              <a:t> : (BOP </a:t>
            </a:r>
            <a:r>
              <a:rPr lang="en-US" altLang="en-US" sz="2800" dirty="0" err="1">
                <a:solidFill>
                  <a:schemeClr val="tx2"/>
                </a:solidFill>
                <a:latin typeface="+mj-lt"/>
              </a:rPr>
              <a:t>dibebankan</a:t>
            </a:r>
            <a:r>
              <a:rPr lang="en-US" altLang="en-US" sz="2800" dirty="0">
                <a:solidFill>
                  <a:schemeClr val="tx2"/>
                </a:solidFill>
                <a:latin typeface="+mj-lt"/>
              </a:rPr>
              <a:t> </a:t>
            </a:r>
            <a:r>
              <a:rPr lang="en-US" altLang="en-US" sz="2800" dirty="0" err="1">
                <a:solidFill>
                  <a:schemeClr val="tx2"/>
                </a:solidFill>
                <a:latin typeface="+mj-lt"/>
              </a:rPr>
              <a:t>atas</a:t>
            </a:r>
            <a:r>
              <a:rPr lang="en-US" altLang="en-US" sz="2800" dirty="0">
                <a:solidFill>
                  <a:schemeClr val="tx2"/>
                </a:solidFill>
                <a:latin typeface="+mj-lt"/>
              </a:rPr>
              <a:t> </a:t>
            </a:r>
            <a:r>
              <a:rPr lang="en-US" altLang="en-US" sz="2800" dirty="0" err="1">
                <a:solidFill>
                  <a:schemeClr val="tx2"/>
                </a:solidFill>
                <a:latin typeface="+mj-lt"/>
              </a:rPr>
              <a:t>dasar</a:t>
            </a:r>
            <a:r>
              <a:rPr lang="en-US" altLang="en-US" sz="2800" dirty="0">
                <a:solidFill>
                  <a:schemeClr val="tx2"/>
                </a:solidFill>
                <a:latin typeface="+mj-lt"/>
              </a:rPr>
              <a:t> Jam </a:t>
            </a:r>
            <a:r>
              <a:rPr lang="en-US" altLang="en-US" sz="2800" dirty="0" err="1">
                <a:solidFill>
                  <a:schemeClr val="tx2"/>
                </a:solidFill>
                <a:latin typeface="+mj-lt"/>
              </a:rPr>
              <a:t>Mesin</a:t>
            </a:r>
            <a:r>
              <a:rPr lang="en-US" altLang="en-US" sz="2800" dirty="0">
                <a:solidFill>
                  <a:schemeClr val="tx2"/>
                </a:solidFill>
                <a:latin typeface="+mj-lt"/>
              </a:rPr>
              <a:t>)</a:t>
            </a:r>
          </a:p>
        </p:txBody>
      </p:sp>
      <p:sp>
        <p:nvSpPr>
          <p:cNvPr id="9220" name="Rectangle 7"/>
          <p:cNvSpPr>
            <a:spLocks noChangeArrowheads="1"/>
          </p:cNvSpPr>
          <p:nvPr/>
        </p:nvSpPr>
        <p:spPr bwMode="auto">
          <a:xfrm>
            <a:off x="1031875" y="1143000"/>
            <a:ext cx="6326188"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lnSpc>
                <a:spcPct val="110000"/>
              </a:lnSpc>
              <a:spcBef>
                <a:spcPct val="20000"/>
              </a:spcBef>
              <a:buClr>
                <a:schemeClr val="tx1"/>
              </a:buClr>
              <a:buFontTx/>
              <a:buAutoNum type="arabicPeriod"/>
            </a:pPr>
            <a:r>
              <a:rPr lang="en-US" altLang="en-US" sz="2300" dirty="0" err="1">
                <a:solidFill>
                  <a:schemeClr val="tx2"/>
                </a:solidFill>
                <a:latin typeface="+mj-lt"/>
              </a:rPr>
              <a:t>Tarif</a:t>
            </a:r>
            <a:r>
              <a:rPr lang="en-US" altLang="en-US" sz="2300" dirty="0">
                <a:solidFill>
                  <a:schemeClr val="tx2"/>
                </a:solidFill>
                <a:latin typeface="+mj-lt"/>
              </a:rPr>
              <a:t> Overhead </a:t>
            </a:r>
            <a:r>
              <a:rPr lang="en-US" altLang="en-US" sz="2300" dirty="0" err="1">
                <a:solidFill>
                  <a:schemeClr val="tx2"/>
                </a:solidFill>
                <a:latin typeface="+mj-lt"/>
              </a:rPr>
              <a:t>awal</a:t>
            </a:r>
            <a:r>
              <a:rPr lang="en-US" altLang="en-US" sz="2300" dirty="0">
                <a:solidFill>
                  <a:schemeClr val="tx2"/>
                </a:solidFill>
                <a:latin typeface="+mj-lt"/>
              </a:rPr>
              <a:t> =</a:t>
            </a:r>
          </a:p>
        </p:txBody>
      </p:sp>
      <p:graphicFrame>
        <p:nvGraphicFramePr>
          <p:cNvPr id="9218" name="Object 8"/>
          <p:cNvGraphicFramePr>
            <a:graphicFrameLocks noGrp="1" noChangeAspect="1"/>
          </p:cNvGraphicFramePr>
          <p:nvPr>
            <p:ph/>
          </p:nvPr>
        </p:nvGraphicFramePr>
        <p:xfrm>
          <a:off x="4703763" y="1028700"/>
          <a:ext cx="2297112" cy="828675"/>
        </p:xfrm>
        <a:graphic>
          <a:graphicData uri="http://schemas.openxmlformats.org/presentationml/2006/ole">
            <mc:AlternateContent xmlns:mc="http://schemas.openxmlformats.org/markup-compatibility/2006">
              <mc:Choice xmlns:v="urn:schemas-microsoft-com:vml" Requires="v">
                <p:oleObj spid="_x0000_s9229" name="Equation" r:id="rId3" imgW="1091880" imgH="393480" progId="Equation.3">
                  <p:embed/>
                </p:oleObj>
              </mc:Choice>
              <mc:Fallback>
                <p:oleObj name="Equation" r:id="rId3" imgW="1091880" imgH="393480" progId="Equation.3">
                  <p:embed/>
                  <p:pic>
                    <p:nvPicPr>
                      <p:cNvPr id="0" name="Object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03763" y="1028700"/>
                        <a:ext cx="2297112" cy="828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9221" name="Rectangle 10"/>
          <p:cNvSpPr>
            <a:spLocks noChangeArrowheads="1"/>
          </p:cNvSpPr>
          <p:nvPr/>
        </p:nvSpPr>
        <p:spPr bwMode="auto">
          <a:xfrm>
            <a:off x="1031875" y="1981200"/>
            <a:ext cx="5326063"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lnSpc>
                <a:spcPct val="110000"/>
              </a:lnSpc>
              <a:spcBef>
                <a:spcPct val="20000"/>
              </a:spcBef>
              <a:buClr>
                <a:schemeClr val="tx1"/>
              </a:buClr>
              <a:buFontTx/>
              <a:buAutoNum type="arabicPeriod" startAt="2"/>
            </a:pPr>
            <a:r>
              <a:rPr lang="en-US" altLang="en-US" sz="2300" dirty="0">
                <a:solidFill>
                  <a:schemeClr val="tx2"/>
                </a:solidFill>
                <a:latin typeface="+mj-lt"/>
              </a:rPr>
              <a:t>Overhead yang </a:t>
            </a:r>
            <a:r>
              <a:rPr lang="en-US" altLang="en-US" sz="2300" dirty="0" err="1">
                <a:solidFill>
                  <a:schemeClr val="tx2"/>
                </a:solidFill>
                <a:latin typeface="+mj-lt"/>
              </a:rPr>
              <a:t>dibebankan</a:t>
            </a:r>
            <a:endParaRPr lang="en-US" altLang="en-US" sz="2300" dirty="0">
              <a:solidFill>
                <a:schemeClr val="tx2"/>
              </a:solidFill>
              <a:latin typeface="+mj-lt"/>
            </a:endParaRPr>
          </a:p>
          <a:p>
            <a:pPr algn="just" eaLnBrk="1" hangingPunct="1">
              <a:lnSpc>
                <a:spcPct val="110000"/>
              </a:lnSpc>
              <a:spcBef>
                <a:spcPct val="20000"/>
              </a:spcBef>
              <a:buClr>
                <a:schemeClr val="tx1"/>
              </a:buClr>
            </a:pPr>
            <a:r>
              <a:rPr lang="en-US" altLang="en-US" sz="2300" dirty="0">
                <a:solidFill>
                  <a:schemeClr val="tx2"/>
                </a:solidFill>
                <a:latin typeface="+mj-lt"/>
              </a:rPr>
              <a:t>	25.050 jam x $ 25 = $ 626.250</a:t>
            </a:r>
          </a:p>
        </p:txBody>
      </p:sp>
      <p:sp>
        <p:nvSpPr>
          <p:cNvPr id="9222" name="Rectangle 11"/>
          <p:cNvSpPr>
            <a:spLocks noChangeArrowheads="1"/>
          </p:cNvSpPr>
          <p:nvPr/>
        </p:nvSpPr>
        <p:spPr bwMode="auto">
          <a:xfrm>
            <a:off x="1031874" y="2971800"/>
            <a:ext cx="7140525"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lnSpc>
                <a:spcPct val="110000"/>
              </a:lnSpc>
              <a:spcBef>
                <a:spcPct val="20000"/>
              </a:spcBef>
              <a:buClr>
                <a:schemeClr val="tx1"/>
              </a:buClr>
              <a:buFontTx/>
              <a:buAutoNum type="arabicPeriod" startAt="3"/>
            </a:pPr>
            <a:r>
              <a:rPr lang="en-US" altLang="en-US" sz="2300" dirty="0" err="1">
                <a:solidFill>
                  <a:schemeClr val="tx2"/>
                </a:solidFill>
                <a:latin typeface="+mj-lt"/>
              </a:rPr>
              <a:t>Selisih</a:t>
            </a:r>
            <a:r>
              <a:rPr lang="en-US" altLang="en-US" sz="2300" dirty="0">
                <a:solidFill>
                  <a:schemeClr val="tx2"/>
                </a:solidFill>
                <a:latin typeface="+mj-lt"/>
              </a:rPr>
              <a:t> BOP</a:t>
            </a:r>
          </a:p>
          <a:p>
            <a:pPr algn="just" eaLnBrk="1" hangingPunct="1">
              <a:lnSpc>
                <a:spcPct val="110000"/>
              </a:lnSpc>
              <a:spcBef>
                <a:spcPct val="20000"/>
              </a:spcBef>
              <a:buClr>
                <a:schemeClr val="tx1"/>
              </a:buClr>
            </a:pPr>
            <a:r>
              <a:rPr lang="en-US" altLang="en-US" sz="2300" dirty="0">
                <a:solidFill>
                  <a:schemeClr val="tx2"/>
                </a:solidFill>
                <a:latin typeface="+mj-lt"/>
              </a:rPr>
              <a:t>	$ 626.250 - $ 603.500 = $ 22.750 (</a:t>
            </a:r>
            <a:r>
              <a:rPr lang="en-US" altLang="en-US" sz="2300" dirty="0" err="1">
                <a:solidFill>
                  <a:schemeClr val="tx2"/>
                </a:solidFill>
                <a:latin typeface="+mj-lt"/>
              </a:rPr>
              <a:t>overupllied</a:t>
            </a:r>
            <a:r>
              <a:rPr lang="en-US" altLang="en-US" sz="2300" dirty="0">
                <a:solidFill>
                  <a:schemeClr val="tx2"/>
                </a:solidFill>
                <a:latin typeface="+mj-lt"/>
              </a:rPr>
              <a:t>)</a:t>
            </a:r>
          </a:p>
        </p:txBody>
      </p:sp>
      <p:sp>
        <p:nvSpPr>
          <p:cNvPr id="9223" name="Rectangle 12"/>
          <p:cNvSpPr>
            <a:spLocks noChangeArrowheads="1"/>
          </p:cNvSpPr>
          <p:nvPr/>
        </p:nvSpPr>
        <p:spPr bwMode="auto">
          <a:xfrm>
            <a:off x="1000125" y="3962400"/>
            <a:ext cx="6786563" cy="266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lnSpc>
                <a:spcPct val="110000"/>
              </a:lnSpc>
              <a:spcBef>
                <a:spcPct val="20000"/>
              </a:spcBef>
              <a:buClr>
                <a:schemeClr val="tx1"/>
              </a:buClr>
              <a:buFontTx/>
              <a:buAutoNum type="arabicPeriod" startAt="4"/>
            </a:pPr>
            <a:r>
              <a:rPr lang="en-US" altLang="en-US" sz="2300" dirty="0" err="1">
                <a:solidFill>
                  <a:schemeClr val="tx2"/>
                </a:solidFill>
                <a:latin typeface="+mj-lt"/>
              </a:rPr>
              <a:t>Biaya</a:t>
            </a:r>
            <a:r>
              <a:rPr lang="en-US" altLang="en-US" sz="2300" dirty="0">
                <a:solidFill>
                  <a:schemeClr val="tx2"/>
                </a:solidFill>
                <a:latin typeface="+mj-lt"/>
              </a:rPr>
              <a:t> per unit</a:t>
            </a:r>
          </a:p>
          <a:p>
            <a:pPr algn="just" eaLnBrk="1" hangingPunct="1">
              <a:lnSpc>
                <a:spcPct val="110000"/>
              </a:lnSpc>
              <a:spcBef>
                <a:spcPct val="20000"/>
              </a:spcBef>
              <a:buClr>
                <a:schemeClr val="tx1"/>
              </a:buClr>
            </a:pPr>
            <a:r>
              <a:rPr lang="en-US" altLang="en-US" sz="2300" dirty="0">
                <a:solidFill>
                  <a:schemeClr val="tx2"/>
                </a:solidFill>
                <a:latin typeface="+mj-lt"/>
              </a:rPr>
              <a:t>	</a:t>
            </a:r>
            <a:r>
              <a:rPr lang="en-US" altLang="en-US" sz="2300" dirty="0" err="1">
                <a:solidFill>
                  <a:schemeClr val="tx2"/>
                </a:solidFill>
                <a:latin typeface="+mj-lt"/>
              </a:rPr>
              <a:t>Biaya</a:t>
            </a:r>
            <a:r>
              <a:rPr lang="en-US" altLang="en-US" sz="2300" dirty="0">
                <a:solidFill>
                  <a:schemeClr val="tx2"/>
                </a:solidFill>
                <a:latin typeface="+mj-lt"/>
              </a:rPr>
              <a:t> </a:t>
            </a:r>
            <a:r>
              <a:rPr lang="en-US" altLang="en-US" sz="2300" dirty="0" err="1">
                <a:solidFill>
                  <a:schemeClr val="tx2"/>
                </a:solidFill>
                <a:latin typeface="+mj-lt"/>
              </a:rPr>
              <a:t>Utama</a:t>
            </a:r>
            <a:r>
              <a:rPr lang="en-US" altLang="en-US" sz="2300" dirty="0">
                <a:solidFill>
                  <a:schemeClr val="tx2"/>
                </a:solidFill>
                <a:latin typeface="+mj-lt"/>
              </a:rPr>
              <a:t>		$    900.000</a:t>
            </a:r>
          </a:p>
          <a:p>
            <a:pPr algn="just" eaLnBrk="1" hangingPunct="1">
              <a:lnSpc>
                <a:spcPct val="110000"/>
              </a:lnSpc>
              <a:spcBef>
                <a:spcPct val="20000"/>
              </a:spcBef>
              <a:buClr>
                <a:schemeClr val="tx1"/>
              </a:buClr>
            </a:pPr>
            <a:r>
              <a:rPr lang="en-US" altLang="en-US" sz="2300" dirty="0">
                <a:solidFill>
                  <a:schemeClr val="tx2"/>
                </a:solidFill>
                <a:latin typeface="+mj-lt"/>
              </a:rPr>
              <a:t>	Overhead			$    626.250</a:t>
            </a:r>
          </a:p>
          <a:p>
            <a:pPr algn="just" eaLnBrk="1" hangingPunct="1">
              <a:lnSpc>
                <a:spcPct val="110000"/>
              </a:lnSpc>
              <a:spcBef>
                <a:spcPct val="20000"/>
              </a:spcBef>
              <a:buClr>
                <a:schemeClr val="tx1"/>
              </a:buClr>
            </a:pPr>
            <a:r>
              <a:rPr lang="en-US" altLang="en-US" sz="2300" dirty="0">
                <a:solidFill>
                  <a:schemeClr val="tx2"/>
                </a:solidFill>
                <a:latin typeface="+mj-lt"/>
              </a:rPr>
              <a:t>	Total By </a:t>
            </a:r>
            <a:r>
              <a:rPr lang="en-US" altLang="en-US" sz="2300" dirty="0" err="1">
                <a:solidFill>
                  <a:schemeClr val="tx2"/>
                </a:solidFill>
                <a:latin typeface="+mj-lt"/>
              </a:rPr>
              <a:t>produksi</a:t>
            </a:r>
            <a:r>
              <a:rPr lang="en-US" altLang="en-US" sz="2300" dirty="0">
                <a:solidFill>
                  <a:schemeClr val="tx2"/>
                </a:solidFill>
                <a:latin typeface="+mj-lt"/>
              </a:rPr>
              <a:t>	$ 1.526.250</a:t>
            </a:r>
          </a:p>
          <a:p>
            <a:pPr algn="just" eaLnBrk="1" hangingPunct="1">
              <a:lnSpc>
                <a:spcPct val="110000"/>
              </a:lnSpc>
              <a:spcBef>
                <a:spcPct val="20000"/>
              </a:spcBef>
              <a:buClr>
                <a:schemeClr val="tx1"/>
              </a:buClr>
            </a:pPr>
            <a:r>
              <a:rPr lang="en-US" altLang="en-US" sz="2300" dirty="0">
                <a:solidFill>
                  <a:schemeClr val="tx2"/>
                </a:solidFill>
                <a:latin typeface="+mj-lt"/>
              </a:rPr>
              <a:t>	</a:t>
            </a:r>
            <a:r>
              <a:rPr lang="en-US" altLang="en-US" sz="2300" dirty="0" err="1">
                <a:solidFill>
                  <a:schemeClr val="tx2"/>
                </a:solidFill>
                <a:latin typeface="+mj-lt"/>
              </a:rPr>
              <a:t>Biaya</a:t>
            </a:r>
            <a:r>
              <a:rPr lang="en-US" altLang="en-US" sz="2300" dirty="0">
                <a:solidFill>
                  <a:schemeClr val="tx2"/>
                </a:solidFill>
                <a:latin typeface="+mj-lt"/>
              </a:rPr>
              <a:t> per unit = $ 1.526.250/100.000 unit</a:t>
            </a:r>
          </a:p>
          <a:p>
            <a:pPr algn="just" eaLnBrk="1" hangingPunct="1">
              <a:lnSpc>
                <a:spcPct val="110000"/>
              </a:lnSpc>
              <a:spcBef>
                <a:spcPct val="20000"/>
              </a:spcBef>
              <a:buClr>
                <a:schemeClr val="tx1"/>
              </a:buClr>
            </a:pPr>
            <a:r>
              <a:rPr lang="en-US" altLang="en-US" sz="2300" dirty="0">
                <a:solidFill>
                  <a:schemeClr val="tx2"/>
                </a:solidFill>
                <a:latin typeface="+mj-lt"/>
              </a:rPr>
              <a:t>			        = $ 15,26</a:t>
            </a:r>
          </a:p>
        </p:txBody>
      </p:sp>
      <p:sp>
        <p:nvSpPr>
          <p:cNvPr id="9224" name="Line 13"/>
          <p:cNvSpPr>
            <a:spLocks noChangeShapeType="1"/>
          </p:cNvSpPr>
          <p:nvPr/>
        </p:nvSpPr>
        <p:spPr bwMode="auto">
          <a:xfrm>
            <a:off x="4357688" y="5334000"/>
            <a:ext cx="1828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476672"/>
            <a:ext cx="8153400" cy="990600"/>
          </a:xfrm>
        </p:spPr>
        <p:txBody>
          <a:bodyPr>
            <a:normAutofit fontScale="90000"/>
          </a:bodyPr>
          <a:lstStyle/>
          <a:p>
            <a:pPr algn="ctr" fontAlgn="auto">
              <a:spcAft>
                <a:spcPts val="0"/>
              </a:spcAft>
              <a:defRPr/>
            </a:pPr>
            <a:r>
              <a:rPr lang="en-US" dirty="0" smtClean="0">
                <a:solidFill>
                  <a:schemeClr val="tx1"/>
                </a:solidFill>
              </a:rPr>
              <a:t>PENGGOLONGAN BIAYA </a:t>
            </a:r>
            <a:r>
              <a:rPr lang="en-US" i="1" dirty="0" smtClean="0">
                <a:solidFill>
                  <a:schemeClr val="tx1"/>
                </a:solidFill>
              </a:rPr>
              <a:t>OVERHEAD</a:t>
            </a:r>
            <a:r>
              <a:rPr lang="en-US" dirty="0" smtClean="0">
                <a:solidFill>
                  <a:schemeClr val="tx1"/>
                </a:solidFill>
              </a:rPr>
              <a:t> PABR</a:t>
            </a:r>
            <a:r>
              <a:rPr lang="en-US" dirty="0" smtClean="0"/>
              <a:t>IK</a:t>
            </a:r>
            <a:endParaRPr lang="en-US" dirty="0"/>
          </a:p>
        </p:txBody>
      </p:sp>
      <p:sp>
        <p:nvSpPr>
          <p:cNvPr id="3" name="Content Placeholder 2"/>
          <p:cNvSpPr>
            <a:spLocks noGrp="1"/>
          </p:cNvSpPr>
          <p:nvPr>
            <p:ph idx="1"/>
          </p:nvPr>
        </p:nvSpPr>
        <p:spPr>
          <a:xfrm>
            <a:off x="612775" y="1600200"/>
            <a:ext cx="8153400" cy="4495800"/>
          </a:xfrm>
          <a:ln>
            <a:miter lim="800000"/>
            <a:headEnd/>
            <a:tailEnd/>
          </a:ln>
        </p:spPr>
        <p:style>
          <a:lnRef idx="1">
            <a:schemeClr val="accent6"/>
          </a:lnRef>
          <a:fillRef idx="2">
            <a:schemeClr val="accent6"/>
          </a:fillRef>
          <a:effectRef idx="1">
            <a:schemeClr val="accent6"/>
          </a:effectRef>
          <a:fontRef idx="minor">
            <a:schemeClr val="dk1"/>
          </a:fontRef>
        </p:style>
        <p:txBody>
          <a:bodyPr>
            <a:normAutofit/>
          </a:bodyPr>
          <a:lstStyle/>
          <a:p>
            <a:pPr marL="0" indent="0" algn="just" fontAlgn="auto">
              <a:spcAft>
                <a:spcPts val="0"/>
              </a:spcAft>
              <a:buFont typeface="Wingdings"/>
              <a:buNone/>
              <a:defRPr/>
            </a:pPr>
            <a:r>
              <a:rPr lang="en-US" dirty="0" err="1" smtClean="0"/>
              <a:t>Biaya</a:t>
            </a:r>
            <a:r>
              <a:rPr lang="en-US" dirty="0" smtClean="0"/>
              <a:t> </a:t>
            </a:r>
            <a:r>
              <a:rPr lang="en-US" i="1" dirty="0" smtClean="0"/>
              <a:t>Overhead</a:t>
            </a:r>
            <a:r>
              <a:rPr lang="en-US" dirty="0" smtClean="0"/>
              <a:t> </a:t>
            </a:r>
            <a:r>
              <a:rPr lang="en-US" dirty="0" err="1" smtClean="0"/>
              <a:t>Pabrik</a:t>
            </a:r>
            <a:r>
              <a:rPr lang="en-US" dirty="0" smtClean="0"/>
              <a:t> </a:t>
            </a:r>
            <a:r>
              <a:rPr lang="en-US" dirty="0" err="1" smtClean="0"/>
              <a:t>digolongkan</a:t>
            </a:r>
            <a:r>
              <a:rPr lang="en-US" dirty="0" smtClean="0"/>
              <a:t> </a:t>
            </a:r>
            <a:r>
              <a:rPr lang="en-US" dirty="0" err="1" smtClean="0"/>
              <a:t>dalam</a:t>
            </a:r>
            <a:r>
              <a:rPr lang="en-US" dirty="0" smtClean="0"/>
              <a:t> </a:t>
            </a:r>
            <a:r>
              <a:rPr lang="en-US" dirty="0" err="1" smtClean="0"/>
              <a:t>tiga</a:t>
            </a:r>
            <a:r>
              <a:rPr lang="en-US" dirty="0" smtClean="0"/>
              <a:t> </a:t>
            </a:r>
            <a:r>
              <a:rPr lang="en-US" dirty="0" err="1" smtClean="0"/>
              <a:t>cara</a:t>
            </a:r>
            <a:r>
              <a:rPr lang="id-ID" dirty="0" smtClean="0"/>
              <a:t> penggolongan</a:t>
            </a:r>
            <a:r>
              <a:rPr lang="en-US" dirty="0" smtClean="0"/>
              <a:t>:</a:t>
            </a:r>
          </a:p>
          <a:p>
            <a:pPr marL="514350" indent="-514350" fontAlgn="auto">
              <a:spcAft>
                <a:spcPts val="0"/>
              </a:spcAft>
              <a:buFont typeface="+mj-lt"/>
              <a:buAutoNum type="arabicPeriod"/>
              <a:defRPr/>
            </a:pPr>
            <a:r>
              <a:rPr lang="en-US" dirty="0" err="1" smtClean="0"/>
              <a:t>Menurut</a:t>
            </a:r>
            <a:r>
              <a:rPr lang="en-US" dirty="0" smtClean="0"/>
              <a:t> </a:t>
            </a:r>
            <a:r>
              <a:rPr lang="en-US" dirty="0" err="1" smtClean="0"/>
              <a:t>sifatnya</a:t>
            </a:r>
            <a:endParaRPr lang="en-US" dirty="0" smtClean="0"/>
          </a:p>
          <a:p>
            <a:pPr marL="514350" indent="-514350" fontAlgn="auto">
              <a:spcAft>
                <a:spcPts val="0"/>
              </a:spcAft>
              <a:buFont typeface="+mj-lt"/>
              <a:buAutoNum type="arabicPeriod"/>
              <a:defRPr/>
            </a:pPr>
            <a:r>
              <a:rPr lang="en-US" dirty="0" err="1" smtClean="0"/>
              <a:t>Menurut</a:t>
            </a:r>
            <a:r>
              <a:rPr lang="en-US" dirty="0" smtClean="0"/>
              <a:t> </a:t>
            </a:r>
            <a:r>
              <a:rPr lang="en-US" dirty="0" err="1" smtClean="0"/>
              <a:t>perilakunya</a:t>
            </a:r>
            <a:r>
              <a:rPr lang="en-US" dirty="0" smtClean="0"/>
              <a:t> </a:t>
            </a:r>
            <a:r>
              <a:rPr lang="en-US" dirty="0" err="1" smtClean="0"/>
              <a:t>dalam</a:t>
            </a:r>
            <a:r>
              <a:rPr lang="en-US" dirty="0" smtClean="0"/>
              <a:t> </a:t>
            </a:r>
            <a:r>
              <a:rPr lang="en-US" dirty="0" err="1" smtClean="0"/>
              <a:t>hubungannya</a:t>
            </a:r>
            <a:r>
              <a:rPr lang="en-US" dirty="0" smtClean="0"/>
              <a:t> </a:t>
            </a:r>
            <a:r>
              <a:rPr lang="en-US" dirty="0" err="1" smtClean="0"/>
              <a:t>dengan</a:t>
            </a:r>
            <a:r>
              <a:rPr lang="en-US" dirty="0" smtClean="0"/>
              <a:t> </a:t>
            </a:r>
            <a:r>
              <a:rPr lang="en-US" dirty="0" err="1" smtClean="0"/>
              <a:t>perubahan</a:t>
            </a:r>
            <a:r>
              <a:rPr lang="en-US" dirty="0" smtClean="0"/>
              <a:t> volume </a:t>
            </a:r>
            <a:r>
              <a:rPr lang="en-US" dirty="0" err="1" smtClean="0"/>
              <a:t>kegiatan</a:t>
            </a:r>
            <a:r>
              <a:rPr lang="en-US" dirty="0" smtClean="0"/>
              <a:t>.</a:t>
            </a:r>
          </a:p>
          <a:p>
            <a:pPr marL="514350" indent="-514350" fontAlgn="auto">
              <a:spcAft>
                <a:spcPts val="0"/>
              </a:spcAft>
              <a:buFont typeface="+mj-lt"/>
              <a:buAutoNum type="arabicPeriod"/>
              <a:defRPr/>
            </a:pPr>
            <a:r>
              <a:rPr lang="en-US" dirty="0" err="1" smtClean="0"/>
              <a:t>Menurut</a:t>
            </a:r>
            <a:r>
              <a:rPr lang="en-US" dirty="0" smtClean="0"/>
              <a:t> </a:t>
            </a:r>
            <a:r>
              <a:rPr lang="en-US" dirty="0" err="1" smtClean="0"/>
              <a:t>hubungannya</a:t>
            </a:r>
            <a:r>
              <a:rPr lang="en-US" dirty="0" smtClean="0"/>
              <a:t> </a:t>
            </a:r>
            <a:r>
              <a:rPr lang="en-US" dirty="0" err="1" smtClean="0"/>
              <a:t>dengan</a:t>
            </a:r>
            <a:r>
              <a:rPr lang="en-US" dirty="0" smtClean="0"/>
              <a:t> </a:t>
            </a:r>
            <a:r>
              <a:rPr lang="en-US" dirty="0" err="1" smtClean="0"/>
              <a:t>Departemen</a:t>
            </a:r>
            <a:r>
              <a:rPr lang="en-US" dirty="0" smtClean="0"/>
              <a:t>		</a:t>
            </a:r>
          </a:p>
          <a:p>
            <a:pPr marL="834390" lvl="1" indent="-514350" fontAlgn="auto">
              <a:spcAft>
                <a:spcPts val="0"/>
              </a:spcAft>
              <a:buFont typeface="+mj-lt"/>
              <a:buAutoNum type="arabicPeriod"/>
              <a:defRPr/>
            </a:pPr>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4"/>
          <p:cNvSpPr>
            <a:spLocks noChangeArrowheads="1"/>
          </p:cNvSpPr>
          <p:nvPr/>
        </p:nvSpPr>
        <p:spPr bwMode="auto">
          <a:xfrm>
            <a:off x="457200" y="228600"/>
            <a:ext cx="8383588" cy="715963"/>
          </a:xfrm>
          <a:prstGeom prst="rect">
            <a:avLst/>
          </a:prstGeom>
          <a:noFill/>
          <a:ln w="9525">
            <a:solidFill>
              <a:srgbClr val="006600"/>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lnSpc>
                <a:spcPct val="140000"/>
              </a:lnSpc>
              <a:spcBef>
                <a:spcPct val="20000"/>
              </a:spcBef>
              <a:buClr>
                <a:schemeClr val="tx1"/>
              </a:buClr>
            </a:pPr>
            <a:r>
              <a:rPr lang="en-US" altLang="en-US" sz="2400" dirty="0" err="1">
                <a:solidFill>
                  <a:schemeClr val="tx2"/>
                </a:solidFill>
                <a:latin typeface="+mj-lt"/>
              </a:rPr>
              <a:t>Jawaban</a:t>
            </a:r>
            <a:r>
              <a:rPr lang="en-US" altLang="en-US" sz="2400" dirty="0">
                <a:solidFill>
                  <a:schemeClr val="tx2"/>
                </a:solidFill>
                <a:latin typeface="+mj-lt"/>
              </a:rPr>
              <a:t> : (BOP </a:t>
            </a:r>
            <a:r>
              <a:rPr lang="en-US" altLang="en-US" sz="2400" dirty="0" err="1">
                <a:solidFill>
                  <a:schemeClr val="tx2"/>
                </a:solidFill>
                <a:latin typeface="+mj-lt"/>
              </a:rPr>
              <a:t>dibebankan</a:t>
            </a:r>
            <a:r>
              <a:rPr lang="en-US" altLang="en-US" sz="2400" dirty="0">
                <a:solidFill>
                  <a:schemeClr val="tx2"/>
                </a:solidFill>
                <a:latin typeface="+mj-lt"/>
              </a:rPr>
              <a:t> </a:t>
            </a:r>
            <a:r>
              <a:rPr lang="en-US" altLang="en-US" sz="2400" dirty="0" err="1">
                <a:solidFill>
                  <a:schemeClr val="tx2"/>
                </a:solidFill>
                <a:latin typeface="+mj-lt"/>
              </a:rPr>
              <a:t>atas</a:t>
            </a:r>
            <a:r>
              <a:rPr lang="en-US" altLang="en-US" sz="2400" dirty="0">
                <a:solidFill>
                  <a:schemeClr val="tx2"/>
                </a:solidFill>
                <a:latin typeface="+mj-lt"/>
              </a:rPr>
              <a:t> </a:t>
            </a:r>
            <a:r>
              <a:rPr lang="en-US" altLang="en-US" sz="2400" dirty="0" err="1">
                <a:solidFill>
                  <a:schemeClr val="tx2"/>
                </a:solidFill>
                <a:latin typeface="+mj-lt"/>
              </a:rPr>
              <a:t>dasar</a:t>
            </a:r>
            <a:r>
              <a:rPr lang="en-US" altLang="en-US" sz="2400" dirty="0">
                <a:solidFill>
                  <a:schemeClr val="tx2"/>
                </a:solidFill>
                <a:latin typeface="+mj-lt"/>
              </a:rPr>
              <a:t> Jam </a:t>
            </a:r>
            <a:r>
              <a:rPr lang="id-ID" altLang="en-US" sz="2400" dirty="0">
                <a:solidFill>
                  <a:schemeClr val="tx2"/>
                </a:solidFill>
                <a:latin typeface="+mj-lt"/>
              </a:rPr>
              <a:t>Kerja Langsung</a:t>
            </a:r>
            <a:endParaRPr lang="en-US" altLang="en-US" sz="2400" dirty="0">
              <a:solidFill>
                <a:schemeClr val="tx2"/>
              </a:solidFill>
              <a:latin typeface="+mj-lt"/>
            </a:endParaRPr>
          </a:p>
        </p:txBody>
      </p:sp>
      <p:sp>
        <p:nvSpPr>
          <p:cNvPr id="10244" name="Rectangle 5"/>
          <p:cNvSpPr>
            <a:spLocks noChangeArrowheads="1"/>
          </p:cNvSpPr>
          <p:nvPr/>
        </p:nvSpPr>
        <p:spPr bwMode="auto">
          <a:xfrm>
            <a:off x="533400" y="1143000"/>
            <a:ext cx="6326188"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lnSpc>
                <a:spcPct val="110000"/>
              </a:lnSpc>
              <a:spcBef>
                <a:spcPct val="20000"/>
              </a:spcBef>
              <a:buClr>
                <a:schemeClr val="tx1"/>
              </a:buClr>
              <a:buFontTx/>
              <a:buAutoNum type="arabicPeriod"/>
            </a:pPr>
            <a:r>
              <a:rPr lang="en-US" altLang="en-US" sz="2300" dirty="0" err="1">
                <a:solidFill>
                  <a:schemeClr val="tx2"/>
                </a:solidFill>
                <a:latin typeface="+mj-lt"/>
              </a:rPr>
              <a:t>Tarif</a:t>
            </a:r>
            <a:r>
              <a:rPr lang="en-US" altLang="en-US" sz="2300" dirty="0">
                <a:solidFill>
                  <a:schemeClr val="tx2"/>
                </a:solidFill>
                <a:latin typeface="+mj-lt"/>
              </a:rPr>
              <a:t> Overhead </a:t>
            </a:r>
            <a:r>
              <a:rPr lang="en-US" altLang="en-US" sz="2300" dirty="0" err="1">
                <a:solidFill>
                  <a:schemeClr val="tx2"/>
                </a:solidFill>
                <a:latin typeface="+mj-lt"/>
              </a:rPr>
              <a:t>awal</a:t>
            </a:r>
            <a:r>
              <a:rPr lang="en-US" altLang="en-US" sz="2300" dirty="0">
                <a:solidFill>
                  <a:schemeClr val="tx2"/>
                </a:solidFill>
                <a:latin typeface="+mj-lt"/>
              </a:rPr>
              <a:t> </a:t>
            </a:r>
            <a:r>
              <a:rPr lang="en-US" altLang="en-US" sz="2300" b="1" dirty="0">
                <a:solidFill>
                  <a:schemeClr val="tx2"/>
                </a:solidFill>
                <a:latin typeface="Papyrus" panose="03070502060502030205" pitchFamily="66" charset="0"/>
              </a:rPr>
              <a:t>=</a:t>
            </a:r>
          </a:p>
        </p:txBody>
      </p:sp>
      <p:graphicFrame>
        <p:nvGraphicFramePr>
          <p:cNvPr id="10242" name="Object 6"/>
          <p:cNvGraphicFramePr>
            <a:graphicFrameLocks noChangeAspect="1"/>
          </p:cNvGraphicFramePr>
          <p:nvPr/>
        </p:nvGraphicFramePr>
        <p:xfrm>
          <a:off x="4183063" y="1066800"/>
          <a:ext cx="2136775" cy="828675"/>
        </p:xfrm>
        <a:graphic>
          <a:graphicData uri="http://schemas.openxmlformats.org/presentationml/2006/ole">
            <mc:AlternateContent xmlns:mc="http://schemas.openxmlformats.org/markup-compatibility/2006">
              <mc:Choice xmlns:v="urn:schemas-microsoft-com:vml" Requires="v">
                <p:oleObj spid="_x0000_s10253" name="Equation" r:id="rId3" imgW="1015920" imgH="393480" progId="Equation.3">
                  <p:embed/>
                </p:oleObj>
              </mc:Choice>
              <mc:Fallback>
                <p:oleObj name="Equation" r:id="rId3" imgW="1015920" imgH="393480" progId="Equation.3">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83063" y="1066800"/>
                        <a:ext cx="2136775" cy="828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0245" name="Rectangle 7"/>
          <p:cNvSpPr>
            <a:spLocks noChangeArrowheads="1"/>
          </p:cNvSpPr>
          <p:nvPr/>
        </p:nvSpPr>
        <p:spPr bwMode="auto">
          <a:xfrm>
            <a:off x="531813" y="1981200"/>
            <a:ext cx="6326187"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lnSpc>
                <a:spcPct val="110000"/>
              </a:lnSpc>
              <a:spcBef>
                <a:spcPct val="20000"/>
              </a:spcBef>
              <a:buClr>
                <a:schemeClr val="tx1"/>
              </a:buClr>
              <a:buFontTx/>
              <a:buAutoNum type="arabicPeriod" startAt="2"/>
            </a:pPr>
            <a:r>
              <a:rPr lang="en-US" altLang="en-US" sz="2300" dirty="0">
                <a:solidFill>
                  <a:schemeClr val="tx2"/>
                </a:solidFill>
                <a:latin typeface="+mj-lt"/>
              </a:rPr>
              <a:t>Overhead yang </a:t>
            </a:r>
            <a:r>
              <a:rPr lang="en-US" altLang="en-US" sz="2300" dirty="0" err="1">
                <a:solidFill>
                  <a:schemeClr val="tx2"/>
                </a:solidFill>
                <a:latin typeface="+mj-lt"/>
              </a:rPr>
              <a:t>dibebankan</a:t>
            </a:r>
            <a:endParaRPr lang="en-US" altLang="en-US" sz="2300" dirty="0">
              <a:solidFill>
                <a:schemeClr val="tx2"/>
              </a:solidFill>
              <a:latin typeface="+mj-lt"/>
            </a:endParaRPr>
          </a:p>
          <a:p>
            <a:pPr algn="just" eaLnBrk="1" hangingPunct="1">
              <a:lnSpc>
                <a:spcPct val="110000"/>
              </a:lnSpc>
              <a:spcBef>
                <a:spcPct val="20000"/>
              </a:spcBef>
              <a:buClr>
                <a:schemeClr val="tx1"/>
              </a:buClr>
            </a:pPr>
            <a:r>
              <a:rPr lang="en-US" altLang="en-US" sz="2300" dirty="0">
                <a:solidFill>
                  <a:schemeClr val="tx2"/>
                </a:solidFill>
                <a:latin typeface="+mj-lt"/>
              </a:rPr>
              <a:t>	75.700 jam x $ 8 = $ 605.600</a:t>
            </a:r>
          </a:p>
        </p:txBody>
      </p:sp>
      <p:sp>
        <p:nvSpPr>
          <p:cNvPr id="10246" name="Rectangle 8"/>
          <p:cNvSpPr>
            <a:spLocks noChangeArrowheads="1"/>
          </p:cNvSpPr>
          <p:nvPr/>
        </p:nvSpPr>
        <p:spPr bwMode="auto">
          <a:xfrm>
            <a:off x="531813" y="2971800"/>
            <a:ext cx="8383587"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lnSpc>
                <a:spcPct val="110000"/>
              </a:lnSpc>
              <a:spcBef>
                <a:spcPct val="20000"/>
              </a:spcBef>
              <a:buClr>
                <a:schemeClr val="tx1"/>
              </a:buClr>
              <a:buFontTx/>
              <a:buAutoNum type="arabicPeriod" startAt="3"/>
            </a:pPr>
            <a:r>
              <a:rPr lang="en-US" altLang="en-US" sz="2300" dirty="0" err="1">
                <a:solidFill>
                  <a:schemeClr val="tx2"/>
                </a:solidFill>
                <a:latin typeface="+mj-lt"/>
              </a:rPr>
              <a:t>Selisih</a:t>
            </a:r>
            <a:r>
              <a:rPr lang="en-US" altLang="en-US" sz="2300" dirty="0">
                <a:solidFill>
                  <a:schemeClr val="tx2"/>
                </a:solidFill>
                <a:latin typeface="+mj-lt"/>
              </a:rPr>
              <a:t> BOP</a:t>
            </a:r>
          </a:p>
          <a:p>
            <a:pPr algn="just" eaLnBrk="1" hangingPunct="1">
              <a:lnSpc>
                <a:spcPct val="110000"/>
              </a:lnSpc>
              <a:spcBef>
                <a:spcPct val="20000"/>
              </a:spcBef>
              <a:buClr>
                <a:schemeClr val="tx1"/>
              </a:buClr>
            </a:pPr>
            <a:r>
              <a:rPr lang="en-US" altLang="en-US" sz="2300" dirty="0">
                <a:solidFill>
                  <a:schemeClr val="tx2"/>
                </a:solidFill>
                <a:latin typeface="+mj-lt"/>
              </a:rPr>
              <a:t>	$ 605.600 - $ 603.500 = $ 2.100 (</a:t>
            </a:r>
            <a:r>
              <a:rPr lang="en-US" altLang="en-US" sz="2300" dirty="0" err="1">
                <a:solidFill>
                  <a:schemeClr val="tx2"/>
                </a:solidFill>
                <a:latin typeface="+mj-lt"/>
              </a:rPr>
              <a:t>overupllied</a:t>
            </a:r>
            <a:r>
              <a:rPr lang="en-US" altLang="en-US" sz="2300" dirty="0">
                <a:solidFill>
                  <a:schemeClr val="tx2"/>
                </a:solidFill>
                <a:latin typeface="+mj-lt"/>
              </a:rPr>
              <a:t>)</a:t>
            </a:r>
          </a:p>
        </p:txBody>
      </p:sp>
      <p:sp>
        <p:nvSpPr>
          <p:cNvPr id="10247" name="Rectangle 9"/>
          <p:cNvSpPr>
            <a:spLocks noChangeArrowheads="1"/>
          </p:cNvSpPr>
          <p:nvPr/>
        </p:nvSpPr>
        <p:spPr bwMode="auto">
          <a:xfrm>
            <a:off x="642938" y="3962400"/>
            <a:ext cx="8121650" cy="266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lnSpc>
                <a:spcPct val="110000"/>
              </a:lnSpc>
              <a:spcBef>
                <a:spcPct val="20000"/>
              </a:spcBef>
              <a:buClr>
                <a:schemeClr val="tx1"/>
              </a:buClr>
              <a:buFontTx/>
              <a:buAutoNum type="arabicPeriod" startAt="4"/>
            </a:pPr>
            <a:r>
              <a:rPr lang="en-US" altLang="en-US" sz="2300" dirty="0" err="1">
                <a:solidFill>
                  <a:schemeClr val="tx2"/>
                </a:solidFill>
                <a:latin typeface="+mj-lt"/>
              </a:rPr>
              <a:t>Biaya</a:t>
            </a:r>
            <a:r>
              <a:rPr lang="en-US" altLang="en-US" sz="2300" dirty="0">
                <a:solidFill>
                  <a:schemeClr val="tx2"/>
                </a:solidFill>
                <a:latin typeface="+mj-lt"/>
              </a:rPr>
              <a:t> per unit</a:t>
            </a:r>
          </a:p>
          <a:p>
            <a:pPr algn="just" eaLnBrk="1" hangingPunct="1">
              <a:lnSpc>
                <a:spcPct val="110000"/>
              </a:lnSpc>
              <a:spcBef>
                <a:spcPct val="20000"/>
              </a:spcBef>
              <a:buClr>
                <a:schemeClr val="tx1"/>
              </a:buClr>
            </a:pPr>
            <a:r>
              <a:rPr lang="en-US" altLang="en-US" sz="2300" dirty="0">
                <a:solidFill>
                  <a:schemeClr val="tx2"/>
                </a:solidFill>
                <a:latin typeface="+mj-lt"/>
              </a:rPr>
              <a:t>	</a:t>
            </a:r>
            <a:r>
              <a:rPr lang="en-US" altLang="en-US" sz="2300" dirty="0" err="1">
                <a:solidFill>
                  <a:schemeClr val="tx2"/>
                </a:solidFill>
                <a:latin typeface="+mj-lt"/>
              </a:rPr>
              <a:t>Biaya</a:t>
            </a:r>
            <a:r>
              <a:rPr lang="en-US" altLang="en-US" sz="2300" dirty="0">
                <a:solidFill>
                  <a:schemeClr val="tx2"/>
                </a:solidFill>
                <a:latin typeface="+mj-lt"/>
              </a:rPr>
              <a:t> </a:t>
            </a:r>
            <a:r>
              <a:rPr lang="en-US" altLang="en-US" sz="2300" dirty="0" err="1">
                <a:solidFill>
                  <a:schemeClr val="tx2"/>
                </a:solidFill>
                <a:latin typeface="+mj-lt"/>
              </a:rPr>
              <a:t>Utama</a:t>
            </a:r>
            <a:r>
              <a:rPr lang="en-US" altLang="en-US" sz="2300" dirty="0">
                <a:solidFill>
                  <a:schemeClr val="tx2"/>
                </a:solidFill>
                <a:latin typeface="+mj-lt"/>
              </a:rPr>
              <a:t>		$    900.000</a:t>
            </a:r>
          </a:p>
          <a:p>
            <a:pPr algn="just" eaLnBrk="1" hangingPunct="1">
              <a:lnSpc>
                <a:spcPct val="110000"/>
              </a:lnSpc>
              <a:spcBef>
                <a:spcPct val="20000"/>
              </a:spcBef>
              <a:buClr>
                <a:schemeClr val="tx1"/>
              </a:buClr>
            </a:pPr>
            <a:r>
              <a:rPr lang="en-US" altLang="en-US" sz="2300" dirty="0">
                <a:solidFill>
                  <a:schemeClr val="tx2"/>
                </a:solidFill>
                <a:latin typeface="+mj-lt"/>
              </a:rPr>
              <a:t>	Overhead			$    605.600</a:t>
            </a:r>
          </a:p>
          <a:p>
            <a:pPr algn="just" eaLnBrk="1" hangingPunct="1">
              <a:lnSpc>
                <a:spcPct val="110000"/>
              </a:lnSpc>
              <a:spcBef>
                <a:spcPct val="20000"/>
              </a:spcBef>
              <a:buClr>
                <a:schemeClr val="tx1"/>
              </a:buClr>
            </a:pPr>
            <a:r>
              <a:rPr lang="en-US" altLang="en-US" sz="2300" dirty="0">
                <a:solidFill>
                  <a:schemeClr val="tx2"/>
                </a:solidFill>
                <a:latin typeface="+mj-lt"/>
              </a:rPr>
              <a:t>	Total By </a:t>
            </a:r>
            <a:r>
              <a:rPr lang="en-US" altLang="en-US" sz="2300" dirty="0" err="1">
                <a:solidFill>
                  <a:schemeClr val="tx2"/>
                </a:solidFill>
                <a:latin typeface="+mj-lt"/>
              </a:rPr>
              <a:t>produksi</a:t>
            </a:r>
            <a:r>
              <a:rPr lang="en-US" altLang="en-US" sz="2300" dirty="0">
                <a:solidFill>
                  <a:schemeClr val="tx2"/>
                </a:solidFill>
                <a:latin typeface="+mj-lt"/>
              </a:rPr>
              <a:t>	$ 1.505.600</a:t>
            </a:r>
          </a:p>
          <a:p>
            <a:pPr algn="just" eaLnBrk="1" hangingPunct="1">
              <a:lnSpc>
                <a:spcPct val="110000"/>
              </a:lnSpc>
              <a:spcBef>
                <a:spcPct val="20000"/>
              </a:spcBef>
              <a:buClr>
                <a:schemeClr val="tx1"/>
              </a:buClr>
            </a:pPr>
            <a:r>
              <a:rPr lang="en-US" altLang="en-US" sz="2300" dirty="0">
                <a:solidFill>
                  <a:schemeClr val="tx2"/>
                </a:solidFill>
                <a:latin typeface="+mj-lt"/>
              </a:rPr>
              <a:t>	</a:t>
            </a:r>
            <a:r>
              <a:rPr lang="en-US" altLang="en-US" sz="2300" dirty="0" err="1">
                <a:solidFill>
                  <a:schemeClr val="tx2"/>
                </a:solidFill>
                <a:latin typeface="+mj-lt"/>
              </a:rPr>
              <a:t>Biaya</a:t>
            </a:r>
            <a:r>
              <a:rPr lang="en-US" altLang="en-US" sz="2300" dirty="0">
                <a:solidFill>
                  <a:schemeClr val="tx2"/>
                </a:solidFill>
                <a:latin typeface="+mj-lt"/>
              </a:rPr>
              <a:t> per unit = $ 1.505.600/100.000 unit</a:t>
            </a:r>
          </a:p>
          <a:p>
            <a:pPr algn="just" eaLnBrk="1" hangingPunct="1">
              <a:lnSpc>
                <a:spcPct val="110000"/>
              </a:lnSpc>
              <a:spcBef>
                <a:spcPct val="20000"/>
              </a:spcBef>
              <a:buClr>
                <a:schemeClr val="tx1"/>
              </a:buClr>
            </a:pPr>
            <a:r>
              <a:rPr lang="en-US" altLang="en-US" sz="2300" dirty="0">
                <a:solidFill>
                  <a:schemeClr val="tx2"/>
                </a:solidFill>
                <a:latin typeface="+mj-lt"/>
              </a:rPr>
              <a:t>			        = $ 15,06</a:t>
            </a:r>
          </a:p>
        </p:txBody>
      </p:sp>
      <p:sp>
        <p:nvSpPr>
          <p:cNvPr id="10248" name="Line 10"/>
          <p:cNvSpPr>
            <a:spLocks noChangeShapeType="1"/>
          </p:cNvSpPr>
          <p:nvPr/>
        </p:nvSpPr>
        <p:spPr bwMode="auto">
          <a:xfrm>
            <a:off x="4286250" y="5334000"/>
            <a:ext cx="1828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775" y="228600"/>
            <a:ext cx="8153400" cy="990600"/>
          </a:xfrm>
        </p:spPr>
        <p:txBody>
          <a:bodyPr>
            <a:normAutofit/>
          </a:bodyPr>
          <a:lstStyle/>
          <a:p>
            <a:pPr fontAlgn="auto">
              <a:spcAft>
                <a:spcPts val="0"/>
              </a:spcAft>
              <a:defRPr/>
            </a:pPr>
            <a:r>
              <a:rPr lang="en-US" dirty="0" err="1" smtClean="0">
                <a:solidFill>
                  <a:schemeClr val="tx1"/>
                </a:solidFill>
              </a:rPr>
              <a:t>Penggolongan</a:t>
            </a:r>
            <a:r>
              <a:rPr lang="en-US" dirty="0" smtClean="0">
                <a:solidFill>
                  <a:schemeClr val="tx1"/>
                </a:solidFill>
              </a:rPr>
              <a:t> BOP </a:t>
            </a:r>
            <a:r>
              <a:rPr lang="en-US" dirty="0" err="1" smtClean="0">
                <a:solidFill>
                  <a:schemeClr val="tx1"/>
                </a:solidFill>
              </a:rPr>
              <a:t>menurut</a:t>
            </a:r>
            <a:r>
              <a:rPr lang="en-US" dirty="0" smtClean="0">
                <a:solidFill>
                  <a:schemeClr val="tx1"/>
                </a:solidFill>
              </a:rPr>
              <a:t> </a:t>
            </a:r>
            <a:r>
              <a:rPr lang="en-US" dirty="0" err="1" smtClean="0">
                <a:solidFill>
                  <a:schemeClr val="tx1"/>
                </a:solidFill>
              </a:rPr>
              <a:t>sifatnya</a:t>
            </a:r>
            <a:endParaRPr lang="en-US" dirty="0">
              <a:solidFill>
                <a:schemeClr val="tx1"/>
              </a:solidFill>
            </a:endParaRPr>
          </a:p>
        </p:txBody>
      </p:sp>
      <p:sp>
        <p:nvSpPr>
          <p:cNvPr id="3" name="Content Placeholder 2"/>
          <p:cNvSpPr>
            <a:spLocks noGrp="1"/>
          </p:cNvSpPr>
          <p:nvPr>
            <p:ph idx="1"/>
          </p:nvPr>
        </p:nvSpPr>
        <p:spPr>
          <a:xfrm>
            <a:off x="612775" y="1600200"/>
            <a:ext cx="8153400" cy="4876800"/>
          </a:xfrm>
          <a:ln>
            <a:miter lim="800000"/>
            <a:headEnd/>
            <a:tailEnd/>
          </a:ln>
        </p:spPr>
        <p:style>
          <a:lnRef idx="1">
            <a:schemeClr val="accent6"/>
          </a:lnRef>
          <a:fillRef idx="2">
            <a:schemeClr val="accent6"/>
          </a:fillRef>
          <a:effectRef idx="1">
            <a:schemeClr val="accent6"/>
          </a:effectRef>
          <a:fontRef idx="minor">
            <a:schemeClr val="dk1"/>
          </a:fontRef>
        </p:style>
        <p:txBody>
          <a:bodyPr>
            <a:normAutofit/>
          </a:bodyPr>
          <a:lstStyle/>
          <a:p>
            <a:pPr marL="320040" indent="-320040" algn="just" fontAlgn="auto">
              <a:spcAft>
                <a:spcPts val="0"/>
              </a:spcAft>
              <a:buFont typeface="Wingdings"/>
              <a:buNone/>
              <a:defRPr/>
            </a:pPr>
            <a:r>
              <a:rPr lang="en-US" dirty="0" err="1" smtClean="0"/>
              <a:t>Dalam</a:t>
            </a:r>
            <a:r>
              <a:rPr lang="en-US" dirty="0" smtClean="0"/>
              <a:t> </a:t>
            </a:r>
            <a:r>
              <a:rPr lang="en-US" dirty="0" err="1" smtClean="0"/>
              <a:t>perusahaan</a:t>
            </a:r>
            <a:r>
              <a:rPr lang="en-US" dirty="0" smtClean="0"/>
              <a:t> yang </a:t>
            </a:r>
            <a:r>
              <a:rPr lang="en-US" dirty="0" err="1" smtClean="0"/>
              <a:t>produksinya</a:t>
            </a:r>
            <a:r>
              <a:rPr lang="en-US" dirty="0" smtClean="0"/>
              <a:t> </a:t>
            </a:r>
            <a:r>
              <a:rPr lang="en-US" dirty="0" err="1" smtClean="0"/>
              <a:t>berdasarkan</a:t>
            </a:r>
            <a:r>
              <a:rPr lang="en-US" dirty="0" smtClean="0"/>
              <a:t> </a:t>
            </a:r>
            <a:r>
              <a:rPr lang="en-US" dirty="0" err="1" smtClean="0"/>
              <a:t>pesanan</a:t>
            </a:r>
            <a:r>
              <a:rPr lang="en-US" dirty="0" smtClean="0"/>
              <a:t>, BOP </a:t>
            </a:r>
            <a:r>
              <a:rPr lang="en-US" dirty="0" err="1" smtClean="0"/>
              <a:t>adalah</a:t>
            </a:r>
            <a:r>
              <a:rPr lang="en-US" dirty="0" smtClean="0"/>
              <a:t> </a:t>
            </a:r>
            <a:r>
              <a:rPr lang="en-US" dirty="0" err="1" smtClean="0"/>
              <a:t>biaya</a:t>
            </a:r>
            <a:r>
              <a:rPr lang="en-US" dirty="0" smtClean="0"/>
              <a:t> </a:t>
            </a:r>
            <a:r>
              <a:rPr lang="en-US" dirty="0" err="1" smtClean="0"/>
              <a:t>produksi</a:t>
            </a:r>
            <a:r>
              <a:rPr lang="en-US" dirty="0" smtClean="0"/>
              <a:t> </a:t>
            </a:r>
            <a:r>
              <a:rPr lang="en-US" dirty="0" err="1" smtClean="0"/>
              <a:t>selain</a:t>
            </a:r>
            <a:r>
              <a:rPr lang="en-US" dirty="0" smtClean="0"/>
              <a:t> </a:t>
            </a:r>
            <a:r>
              <a:rPr lang="en-US" dirty="0" err="1" smtClean="0"/>
              <a:t>biaya</a:t>
            </a:r>
            <a:r>
              <a:rPr lang="en-US" dirty="0" smtClean="0"/>
              <a:t> </a:t>
            </a:r>
            <a:r>
              <a:rPr lang="en-US" dirty="0" err="1" smtClean="0"/>
              <a:t>bahan</a:t>
            </a:r>
            <a:r>
              <a:rPr lang="en-US" dirty="0" smtClean="0"/>
              <a:t> </a:t>
            </a:r>
            <a:r>
              <a:rPr lang="en-US" dirty="0" err="1" smtClean="0"/>
              <a:t>baku</a:t>
            </a:r>
            <a:r>
              <a:rPr lang="en-US" dirty="0" smtClean="0"/>
              <a:t> </a:t>
            </a:r>
            <a:r>
              <a:rPr lang="en-US" dirty="0" err="1" smtClean="0"/>
              <a:t>dan</a:t>
            </a:r>
            <a:r>
              <a:rPr lang="en-US" dirty="0" smtClean="0"/>
              <a:t> </a:t>
            </a:r>
            <a:r>
              <a:rPr lang="en-US" dirty="0" err="1" smtClean="0"/>
              <a:t>biaya</a:t>
            </a:r>
            <a:r>
              <a:rPr lang="en-US" dirty="0" smtClean="0"/>
              <a:t> </a:t>
            </a:r>
            <a:r>
              <a:rPr lang="en-US" dirty="0" err="1" smtClean="0"/>
              <a:t>tenaga</a:t>
            </a:r>
            <a:r>
              <a:rPr lang="en-US" dirty="0" smtClean="0"/>
              <a:t> </a:t>
            </a:r>
            <a:r>
              <a:rPr lang="en-US" dirty="0" err="1" smtClean="0"/>
              <a:t>kerja</a:t>
            </a:r>
            <a:r>
              <a:rPr lang="en-US" dirty="0" smtClean="0"/>
              <a:t> </a:t>
            </a:r>
            <a:r>
              <a:rPr lang="en-US" dirty="0" err="1" smtClean="0"/>
              <a:t>langsung</a:t>
            </a:r>
            <a:r>
              <a:rPr lang="en-US" dirty="0" smtClean="0"/>
              <a:t>.</a:t>
            </a:r>
          </a:p>
          <a:p>
            <a:pPr marL="320040" indent="-320040" algn="just" fontAlgn="auto">
              <a:spcAft>
                <a:spcPts val="0"/>
              </a:spcAft>
              <a:buFont typeface="Wingdings"/>
              <a:buNone/>
              <a:defRPr/>
            </a:pPr>
            <a:endParaRPr lang="en-US" dirty="0" smtClean="0"/>
          </a:p>
          <a:p>
            <a:pPr marL="320040" indent="-320040" algn="just" fontAlgn="auto">
              <a:spcAft>
                <a:spcPts val="0"/>
              </a:spcAft>
              <a:buFont typeface="Wingdings"/>
              <a:buNone/>
              <a:defRPr/>
            </a:pPr>
            <a:r>
              <a:rPr lang="en-US" dirty="0" err="1" smtClean="0"/>
              <a:t>Biaya</a:t>
            </a:r>
            <a:r>
              <a:rPr lang="en-US" dirty="0" smtClean="0"/>
              <a:t> </a:t>
            </a:r>
            <a:r>
              <a:rPr lang="en-US" dirty="0" err="1" smtClean="0"/>
              <a:t>produksi</a:t>
            </a:r>
            <a:r>
              <a:rPr lang="en-US" dirty="0" smtClean="0"/>
              <a:t> yang </a:t>
            </a:r>
            <a:r>
              <a:rPr lang="en-US" dirty="0" err="1" smtClean="0"/>
              <a:t>termasuk</a:t>
            </a:r>
            <a:r>
              <a:rPr lang="en-US" dirty="0" smtClean="0"/>
              <a:t> BOP </a:t>
            </a:r>
            <a:r>
              <a:rPr lang="en-US" dirty="0" err="1" smtClean="0"/>
              <a:t>dikelompokkan</a:t>
            </a:r>
            <a:r>
              <a:rPr lang="en-US" dirty="0" smtClean="0"/>
              <a:t> </a:t>
            </a:r>
            <a:r>
              <a:rPr lang="en-US" dirty="0" err="1" smtClean="0"/>
              <a:t>menjadi</a:t>
            </a:r>
            <a:r>
              <a:rPr lang="en-US" dirty="0" smtClean="0"/>
              <a:t> </a:t>
            </a:r>
            <a:r>
              <a:rPr lang="en-US" dirty="0" err="1" smtClean="0"/>
              <a:t>beberapa</a:t>
            </a:r>
            <a:r>
              <a:rPr lang="en-US" dirty="0" smtClean="0"/>
              <a:t> </a:t>
            </a:r>
            <a:r>
              <a:rPr lang="en-US" dirty="0" err="1" smtClean="0"/>
              <a:t>golongan</a:t>
            </a:r>
            <a:r>
              <a:rPr lang="en-US" dirty="0" smtClean="0"/>
              <a:t>:</a:t>
            </a:r>
          </a:p>
          <a:p>
            <a:pPr marL="514350" indent="-514350" algn="just" fontAlgn="auto">
              <a:spcAft>
                <a:spcPts val="0"/>
              </a:spcAft>
              <a:buFont typeface="Wingdings"/>
              <a:buAutoNum type="alphaLcPeriod"/>
              <a:defRPr/>
            </a:pPr>
            <a:r>
              <a:rPr lang="en-US" dirty="0" err="1" smtClean="0"/>
              <a:t>Biaya</a:t>
            </a:r>
            <a:r>
              <a:rPr lang="en-US" dirty="0" smtClean="0"/>
              <a:t> </a:t>
            </a:r>
            <a:r>
              <a:rPr lang="en-US" dirty="0" err="1" smtClean="0"/>
              <a:t>Bahan</a:t>
            </a:r>
            <a:r>
              <a:rPr lang="en-US" dirty="0" smtClean="0"/>
              <a:t> </a:t>
            </a:r>
            <a:r>
              <a:rPr lang="en-US" dirty="0" err="1" smtClean="0"/>
              <a:t>Penolong</a:t>
            </a:r>
            <a:endParaRPr lang="en-US" dirty="0" smtClean="0"/>
          </a:p>
          <a:p>
            <a:pPr marL="514350" indent="-514350" algn="just" fontAlgn="auto">
              <a:spcAft>
                <a:spcPts val="0"/>
              </a:spcAft>
              <a:buFont typeface="Wingdings"/>
              <a:buNone/>
              <a:defRPr/>
            </a:pPr>
            <a:r>
              <a:rPr lang="en-US" dirty="0" smtClean="0">
                <a:sym typeface="Wingdings" pitchFamily="2" charset="2"/>
              </a:rPr>
              <a:t>		</a:t>
            </a:r>
            <a:r>
              <a:rPr lang="en-US" dirty="0" err="1" smtClean="0">
                <a:sym typeface="Wingdings" pitchFamily="2" charset="2"/>
              </a:rPr>
              <a:t>tidak</a:t>
            </a:r>
            <a:r>
              <a:rPr lang="en-US" dirty="0" smtClean="0">
                <a:sym typeface="Wingdings" pitchFamily="2" charset="2"/>
              </a:rPr>
              <a:t> </a:t>
            </a:r>
            <a:r>
              <a:rPr lang="en-US" dirty="0" err="1" smtClean="0">
                <a:sym typeface="Wingdings" pitchFamily="2" charset="2"/>
              </a:rPr>
              <a:t>menjadi</a:t>
            </a:r>
            <a:r>
              <a:rPr lang="en-US" dirty="0" smtClean="0">
                <a:sym typeface="Wingdings" pitchFamily="2" charset="2"/>
              </a:rPr>
              <a:t> </a:t>
            </a:r>
            <a:r>
              <a:rPr lang="en-US" dirty="0" err="1" smtClean="0">
                <a:sym typeface="Wingdings" pitchFamily="2" charset="2"/>
              </a:rPr>
              <a:t>bagian</a:t>
            </a:r>
            <a:r>
              <a:rPr lang="en-US" dirty="0" smtClean="0">
                <a:sym typeface="Wingdings" pitchFamily="2" charset="2"/>
              </a:rPr>
              <a:t> </a:t>
            </a:r>
            <a:r>
              <a:rPr lang="en-US" dirty="0" err="1" smtClean="0">
                <a:sym typeface="Wingdings" pitchFamily="2" charset="2"/>
              </a:rPr>
              <a:t>produk</a:t>
            </a:r>
            <a:r>
              <a:rPr lang="en-US" dirty="0" smtClean="0">
                <a:sym typeface="Wingdings" pitchFamily="2" charset="2"/>
              </a:rPr>
              <a:t> </a:t>
            </a:r>
            <a:r>
              <a:rPr lang="en-US" dirty="0" err="1" smtClean="0">
                <a:sym typeface="Wingdings" pitchFamily="2" charset="2"/>
              </a:rPr>
              <a:t>jadi</a:t>
            </a:r>
            <a:r>
              <a:rPr lang="en-US" dirty="0" smtClean="0">
                <a:sym typeface="Wingdings" pitchFamily="2" charset="2"/>
              </a:rPr>
              <a:t> </a:t>
            </a:r>
            <a:r>
              <a:rPr lang="en-US" dirty="0" err="1" smtClean="0">
                <a:sym typeface="Wingdings" pitchFamily="2" charset="2"/>
              </a:rPr>
              <a:t>atau</a:t>
            </a:r>
            <a:r>
              <a:rPr lang="en-US" dirty="0" smtClean="0">
                <a:sym typeface="Wingdings" pitchFamily="2" charset="2"/>
              </a:rPr>
              <a:t> </a:t>
            </a:r>
            <a:r>
              <a:rPr lang="en-US" dirty="0" err="1" smtClean="0">
                <a:sym typeface="Wingdings" pitchFamily="2" charset="2"/>
              </a:rPr>
              <a:t>meskipun</a:t>
            </a:r>
            <a:r>
              <a:rPr lang="en-US" dirty="0" smtClean="0">
                <a:sym typeface="Wingdings" pitchFamily="2" charset="2"/>
              </a:rPr>
              <a:t> 	</a:t>
            </a:r>
            <a:r>
              <a:rPr lang="en-US" dirty="0" err="1" smtClean="0">
                <a:sym typeface="Wingdings" pitchFamily="2" charset="2"/>
              </a:rPr>
              <a:t>menjadi</a:t>
            </a:r>
            <a:r>
              <a:rPr lang="en-US" dirty="0" smtClean="0">
                <a:sym typeface="Wingdings" pitchFamily="2" charset="2"/>
              </a:rPr>
              <a:t> </a:t>
            </a:r>
            <a:r>
              <a:rPr lang="en-US" dirty="0" err="1" smtClean="0">
                <a:sym typeface="Wingdings" pitchFamily="2" charset="2"/>
              </a:rPr>
              <a:t>bagian</a:t>
            </a:r>
            <a:r>
              <a:rPr lang="en-US" dirty="0" smtClean="0">
                <a:sym typeface="Wingdings" pitchFamily="2" charset="2"/>
              </a:rPr>
              <a:t> </a:t>
            </a:r>
            <a:r>
              <a:rPr lang="en-US" dirty="0" err="1" smtClean="0">
                <a:sym typeface="Wingdings" pitchFamily="2" charset="2"/>
              </a:rPr>
              <a:t>produk</a:t>
            </a:r>
            <a:r>
              <a:rPr lang="en-US" dirty="0" smtClean="0">
                <a:sym typeface="Wingdings" pitchFamily="2" charset="2"/>
              </a:rPr>
              <a:t> </a:t>
            </a:r>
            <a:r>
              <a:rPr lang="en-US" dirty="0" err="1" smtClean="0">
                <a:sym typeface="Wingdings" pitchFamily="2" charset="2"/>
              </a:rPr>
              <a:t>jadi</a:t>
            </a:r>
            <a:r>
              <a:rPr lang="en-US" dirty="0" smtClean="0">
                <a:sym typeface="Wingdings" pitchFamily="2" charset="2"/>
              </a:rPr>
              <a:t> </a:t>
            </a:r>
            <a:r>
              <a:rPr lang="en-US" dirty="0" err="1" smtClean="0">
                <a:sym typeface="Wingdings" pitchFamily="2" charset="2"/>
              </a:rPr>
              <a:t>tetapi</a:t>
            </a:r>
            <a:r>
              <a:rPr lang="en-US" dirty="0" smtClean="0">
                <a:sym typeface="Wingdings" pitchFamily="2" charset="2"/>
              </a:rPr>
              <a:t> </a:t>
            </a:r>
            <a:r>
              <a:rPr lang="en-US" dirty="0" err="1" smtClean="0">
                <a:sym typeface="Wingdings" pitchFamily="2" charset="2"/>
              </a:rPr>
              <a:t>nilainya</a:t>
            </a:r>
            <a:r>
              <a:rPr lang="en-US" dirty="0" smtClean="0">
                <a:sym typeface="Wingdings" pitchFamily="2" charset="2"/>
              </a:rPr>
              <a:t> </a:t>
            </a:r>
            <a:r>
              <a:rPr lang="en-US" dirty="0" err="1" smtClean="0">
                <a:sym typeface="Wingdings" pitchFamily="2" charset="2"/>
              </a:rPr>
              <a:t>relatif</a:t>
            </a:r>
            <a:r>
              <a:rPr lang="en-US" dirty="0" smtClean="0">
                <a:sym typeface="Wingdings" pitchFamily="2" charset="2"/>
              </a:rPr>
              <a:t> </a:t>
            </a:r>
            <a:r>
              <a:rPr lang="en-US" dirty="0" err="1" smtClean="0">
                <a:sym typeface="Wingdings" pitchFamily="2" charset="2"/>
              </a:rPr>
              <a:t>kecil</a:t>
            </a:r>
            <a:r>
              <a:rPr lang="en-US" dirty="0" smtClean="0">
                <a:sym typeface="Wingdings" pitchFamily="2" charset="2"/>
              </a:rPr>
              <a:t> 	</a:t>
            </a:r>
            <a:r>
              <a:rPr lang="en-US" dirty="0" err="1" smtClean="0">
                <a:sym typeface="Wingdings" pitchFamily="2" charset="2"/>
              </a:rPr>
              <a:t>bila</a:t>
            </a:r>
            <a:r>
              <a:rPr lang="en-US" dirty="0" smtClean="0">
                <a:sym typeface="Wingdings" pitchFamily="2" charset="2"/>
              </a:rPr>
              <a:t> </a:t>
            </a:r>
            <a:r>
              <a:rPr lang="en-US" dirty="0" err="1" smtClean="0">
                <a:sym typeface="Wingdings" pitchFamily="2" charset="2"/>
              </a:rPr>
              <a:t>dibandingkan</a:t>
            </a:r>
            <a:r>
              <a:rPr lang="en-US" dirty="0" smtClean="0">
                <a:sym typeface="Wingdings" pitchFamily="2" charset="2"/>
              </a:rPr>
              <a:t> </a:t>
            </a:r>
            <a:r>
              <a:rPr lang="en-US" dirty="0" err="1" smtClean="0">
                <a:sym typeface="Wingdings" pitchFamily="2" charset="2"/>
              </a:rPr>
              <a:t>dengan</a:t>
            </a:r>
            <a:r>
              <a:rPr lang="en-US" dirty="0" smtClean="0">
                <a:sym typeface="Wingdings" pitchFamily="2" charset="2"/>
              </a:rPr>
              <a:t> </a:t>
            </a:r>
            <a:r>
              <a:rPr lang="en-US" dirty="0" err="1" smtClean="0">
                <a:sym typeface="Wingdings" pitchFamily="2" charset="2"/>
              </a:rPr>
              <a:t>harga</a:t>
            </a:r>
            <a:r>
              <a:rPr lang="en-US" dirty="0" smtClean="0">
                <a:sym typeface="Wingdings" pitchFamily="2" charset="2"/>
              </a:rPr>
              <a:t> </a:t>
            </a:r>
            <a:r>
              <a:rPr lang="en-US" dirty="0" err="1" smtClean="0">
                <a:sym typeface="Wingdings" pitchFamily="2" charset="2"/>
              </a:rPr>
              <a:t>pokok</a:t>
            </a:r>
            <a:r>
              <a:rPr lang="en-US" dirty="0" smtClean="0">
                <a:sym typeface="Wingdings" pitchFamily="2" charset="2"/>
              </a:rPr>
              <a:t> </a:t>
            </a:r>
            <a:r>
              <a:rPr lang="en-US" dirty="0" err="1" smtClean="0">
                <a:sym typeface="Wingdings" pitchFamily="2" charset="2"/>
              </a:rPr>
              <a:t>produk</a:t>
            </a:r>
            <a:r>
              <a:rPr lang="en-US" dirty="0" smtClean="0">
                <a:sym typeface="Wingdings" pitchFamily="2" charset="2"/>
              </a:rPr>
              <a:t> 	</a:t>
            </a:r>
            <a:r>
              <a:rPr lang="en-US" dirty="0" err="1" smtClean="0">
                <a:sym typeface="Wingdings" pitchFamily="2" charset="2"/>
              </a:rPr>
              <a:t>tersebut</a:t>
            </a:r>
            <a:r>
              <a:rPr lang="en-US" dirty="0" smtClean="0">
                <a:sym typeface="Wingdings" pitchFamily="2" charset="2"/>
              </a:rPr>
              <a:t>.</a:t>
            </a:r>
          </a:p>
          <a:p>
            <a:pPr marL="514350" indent="-514350" algn="just" fontAlgn="auto">
              <a:spcAft>
                <a:spcPts val="0"/>
              </a:spcAft>
              <a:buFont typeface="Wingdings"/>
              <a:buNone/>
              <a:defRPr/>
            </a:pPr>
            <a:r>
              <a:rPr lang="en-US" dirty="0" smtClean="0">
                <a:sym typeface="Wingdings" pitchFamily="2" charset="2"/>
              </a:rPr>
              <a:t>	</a:t>
            </a:r>
            <a:r>
              <a:rPr lang="en-US" dirty="0" err="1" smtClean="0">
                <a:sym typeface="Wingdings" pitchFamily="2" charset="2"/>
              </a:rPr>
              <a:t>Contoh</a:t>
            </a:r>
            <a:r>
              <a:rPr lang="en-US" dirty="0" smtClean="0">
                <a:sym typeface="Wingdings" pitchFamily="2" charset="2"/>
              </a:rPr>
              <a:t> : </a:t>
            </a:r>
            <a:r>
              <a:rPr lang="en-US" dirty="0" err="1" smtClean="0">
                <a:sym typeface="Wingdings" pitchFamily="2" charset="2"/>
              </a:rPr>
              <a:t>di</a:t>
            </a:r>
            <a:r>
              <a:rPr lang="en-US" dirty="0" smtClean="0">
                <a:sym typeface="Wingdings" pitchFamily="2" charset="2"/>
              </a:rPr>
              <a:t> </a:t>
            </a:r>
            <a:r>
              <a:rPr lang="en-US" dirty="0" err="1" smtClean="0">
                <a:sym typeface="Wingdings" pitchFamily="2" charset="2"/>
              </a:rPr>
              <a:t>percetakan</a:t>
            </a:r>
            <a:r>
              <a:rPr lang="en-US" dirty="0" smtClean="0">
                <a:sym typeface="Wingdings" pitchFamily="2" charset="2"/>
              </a:rPr>
              <a:t>: </a:t>
            </a:r>
            <a:r>
              <a:rPr lang="en-US" dirty="0" err="1" smtClean="0">
                <a:sym typeface="Wingdings" pitchFamily="2" charset="2"/>
              </a:rPr>
              <a:t>bahan</a:t>
            </a:r>
            <a:r>
              <a:rPr lang="en-US" dirty="0" smtClean="0">
                <a:sym typeface="Wingdings" pitchFamily="2" charset="2"/>
              </a:rPr>
              <a:t> </a:t>
            </a:r>
            <a:r>
              <a:rPr lang="en-US" dirty="0" err="1" smtClean="0">
                <a:sym typeface="Wingdings" pitchFamily="2" charset="2"/>
              </a:rPr>
              <a:t>perekat</a:t>
            </a:r>
            <a:r>
              <a:rPr lang="en-US" dirty="0" smtClean="0">
                <a:sym typeface="Wingdings" pitchFamily="2" charset="2"/>
              </a:rPr>
              <a:t>, </a:t>
            </a:r>
            <a:r>
              <a:rPr lang="en-US" dirty="0" err="1" smtClean="0">
                <a:sym typeface="Wingdings" pitchFamily="2" charset="2"/>
              </a:rPr>
              <a:t>tinta</a:t>
            </a:r>
            <a:r>
              <a:rPr lang="en-US" dirty="0" smtClean="0">
                <a:sym typeface="Wingdings" pitchFamily="2" charset="2"/>
              </a:rPr>
              <a:t> </a:t>
            </a:r>
            <a:r>
              <a:rPr lang="en-US" dirty="0" err="1" smtClean="0">
                <a:sym typeface="Wingdings" pitchFamily="2" charset="2"/>
              </a:rPr>
              <a:t>koreksi</a:t>
            </a:r>
            <a:r>
              <a:rPr lang="en-US" dirty="0" smtClean="0">
                <a:sym typeface="Wingdings" pitchFamily="2" charset="2"/>
              </a:rPr>
              <a:t>.</a:t>
            </a:r>
          </a:p>
          <a:p>
            <a:pPr marL="514350" indent="-514350" algn="just" fontAlgn="auto">
              <a:spcAft>
                <a:spcPts val="0"/>
              </a:spcAft>
              <a:buFont typeface="Wingdings"/>
              <a:buNone/>
              <a:defRPr/>
            </a:pPr>
            <a:r>
              <a:rPr lang="en-US" dirty="0" smtClean="0">
                <a:sym typeface="Wingdings" pitchFamily="2" charset="2"/>
              </a:rPr>
              <a:t>	</a:t>
            </a:r>
            <a:r>
              <a:rPr lang="en-US" dirty="0" err="1" smtClean="0">
                <a:sym typeface="Wingdings" pitchFamily="2" charset="2"/>
              </a:rPr>
              <a:t>di</a:t>
            </a:r>
            <a:r>
              <a:rPr lang="en-US" dirty="0" smtClean="0">
                <a:sym typeface="Wingdings" pitchFamily="2" charset="2"/>
              </a:rPr>
              <a:t> </a:t>
            </a:r>
            <a:r>
              <a:rPr lang="en-US" dirty="0" err="1" smtClean="0">
                <a:sym typeface="Wingdings" pitchFamily="2" charset="2"/>
              </a:rPr>
              <a:t>perusahaan</a:t>
            </a:r>
            <a:r>
              <a:rPr lang="en-US" dirty="0" smtClean="0">
                <a:sym typeface="Wingdings" pitchFamily="2" charset="2"/>
              </a:rPr>
              <a:t> </a:t>
            </a:r>
            <a:r>
              <a:rPr lang="en-US" dirty="0" err="1" smtClean="0">
                <a:sym typeface="Wingdings" pitchFamily="2" charset="2"/>
              </a:rPr>
              <a:t>kertas</a:t>
            </a:r>
            <a:r>
              <a:rPr lang="en-US" dirty="0" smtClean="0">
                <a:sym typeface="Wingdings" pitchFamily="2" charset="2"/>
              </a:rPr>
              <a:t>: soda, </a:t>
            </a:r>
            <a:r>
              <a:rPr lang="en-US" dirty="0" err="1" smtClean="0">
                <a:sym typeface="Wingdings" pitchFamily="2" charset="2"/>
              </a:rPr>
              <a:t>kaporit</a:t>
            </a:r>
            <a:r>
              <a:rPr lang="en-US" dirty="0" smtClean="0">
                <a:sym typeface="Wingdings" pitchFamily="2" charset="2"/>
              </a:rPr>
              <a:t>, </a:t>
            </a:r>
            <a:r>
              <a:rPr lang="en-US" dirty="0" err="1" smtClean="0">
                <a:sym typeface="Wingdings" pitchFamily="2" charset="2"/>
              </a:rPr>
              <a:t>bahan</a:t>
            </a:r>
            <a:r>
              <a:rPr lang="en-US" dirty="0" smtClean="0">
                <a:sym typeface="Wingdings" pitchFamily="2" charset="2"/>
              </a:rPr>
              <a:t> </a:t>
            </a:r>
            <a:r>
              <a:rPr lang="en-US" dirty="0" err="1" smtClean="0">
                <a:sym typeface="Wingdings" pitchFamily="2" charset="2"/>
              </a:rPr>
              <a:t>warna</a:t>
            </a:r>
            <a:r>
              <a:rPr lang="en-US" dirty="0" smtClean="0">
                <a:sym typeface="Wingdings" pitchFamily="2" charset="2"/>
              </a:rPr>
              <a:t>, </a:t>
            </a:r>
            <a:r>
              <a:rPr lang="en-US" dirty="0" err="1" smtClean="0">
                <a:sym typeface="Wingdings" pitchFamily="2" charset="2"/>
              </a:rPr>
              <a:t>dll</a:t>
            </a:r>
            <a:r>
              <a:rPr lang="en-US" dirty="0" smtClean="0">
                <a:sym typeface="Wingdings" pitchFamily="2" charset="2"/>
              </a:rPr>
              <a:t>.</a:t>
            </a:r>
            <a:endParaRPr lang="en-US" dirty="0" smtClean="0"/>
          </a:p>
          <a:p>
            <a:pPr marL="514350" indent="-514350" algn="just" fontAlgn="auto">
              <a:spcAft>
                <a:spcPts val="0"/>
              </a:spcAft>
              <a:buFont typeface="Wingdings"/>
              <a:buAutoNum type="alphaLcPeriod"/>
              <a:defRPr/>
            </a:pP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2775" y="228600"/>
            <a:ext cx="8302625" cy="6400800"/>
          </a:xfrm>
          <a:ln>
            <a:miter lim="800000"/>
            <a:headEnd/>
            <a:tailEnd/>
          </a:ln>
        </p:spPr>
        <p:style>
          <a:lnRef idx="1">
            <a:schemeClr val="accent6"/>
          </a:lnRef>
          <a:fillRef idx="2">
            <a:schemeClr val="accent6"/>
          </a:fillRef>
          <a:effectRef idx="1">
            <a:schemeClr val="accent6"/>
          </a:effectRef>
          <a:fontRef idx="minor">
            <a:schemeClr val="dk1"/>
          </a:fontRef>
        </p:style>
        <p:txBody>
          <a:bodyPr>
            <a:normAutofit fontScale="62500" lnSpcReduction="20000"/>
          </a:bodyPr>
          <a:lstStyle/>
          <a:p>
            <a:pPr marL="514350" indent="-514350" algn="just" fontAlgn="auto">
              <a:spcAft>
                <a:spcPts val="0"/>
              </a:spcAft>
              <a:buFont typeface="+mj-lt"/>
              <a:buAutoNum type="alphaLcPeriod" startAt="2"/>
              <a:defRPr/>
            </a:pPr>
            <a:r>
              <a:rPr lang="en-US" sz="3400" dirty="0" err="1" smtClean="0"/>
              <a:t>Biaya</a:t>
            </a:r>
            <a:r>
              <a:rPr lang="en-US" sz="3400" dirty="0" smtClean="0"/>
              <a:t> </a:t>
            </a:r>
            <a:r>
              <a:rPr lang="en-US" sz="3400" dirty="0" err="1" smtClean="0"/>
              <a:t>reparasi</a:t>
            </a:r>
            <a:r>
              <a:rPr lang="en-US" sz="3400" dirty="0" smtClean="0"/>
              <a:t> &amp; </a:t>
            </a:r>
            <a:r>
              <a:rPr lang="en-US" sz="3400" dirty="0" err="1" smtClean="0"/>
              <a:t>pemeliharaan</a:t>
            </a:r>
            <a:r>
              <a:rPr lang="en-US" sz="3400" dirty="0" smtClean="0"/>
              <a:t> </a:t>
            </a:r>
          </a:p>
          <a:p>
            <a:pPr marL="514350" indent="-514350" algn="just" fontAlgn="auto">
              <a:spcAft>
                <a:spcPts val="0"/>
              </a:spcAft>
              <a:buFont typeface="Wingdings"/>
              <a:buNone/>
              <a:defRPr/>
            </a:pPr>
            <a:r>
              <a:rPr lang="en-US" sz="3400" dirty="0" smtClean="0">
                <a:sym typeface="Wingdings" pitchFamily="2" charset="2"/>
              </a:rPr>
              <a:t>	 </a:t>
            </a:r>
            <a:r>
              <a:rPr lang="en-US" sz="3400" dirty="0" err="1" smtClean="0">
                <a:sym typeface="Wingdings" pitchFamily="2" charset="2"/>
              </a:rPr>
              <a:t>berupa</a:t>
            </a:r>
            <a:r>
              <a:rPr lang="en-US" sz="3400" dirty="0" smtClean="0">
                <a:sym typeface="Wingdings" pitchFamily="2" charset="2"/>
              </a:rPr>
              <a:t> </a:t>
            </a:r>
            <a:r>
              <a:rPr lang="en-US" sz="3400" dirty="0" err="1" smtClean="0">
                <a:sym typeface="Wingdings" pitchFamily="2" charset="2"/>
              </a:rPr>
              <a:t>biaya</a:t>
            </a:r>
            <a:r>
              <a:rPr lang="en-US" sz="3400" dirty="0" smtClean="0">
                <a:sym typeface="Wingdings" pitchFamily="2" charset="2"/>
              </a:rPr>
              <a:t> </a:t>
            </a:r>
            <a:r>
              <a:rPr lang="en-US" sz="3400" dirty="0" err="1" smtClean="0">
                <a:sym typeface="Wingdings" pitchFamily="2" charset="2"/>
              </a:rPr>
              <a:t>suku</a:t>
            </a:r>
            <a:r>
              <a:rPr lang="en-US" sz="3400" dirty="0" smtClean="0">
                <a:sym typeface="Wingdings" pitchFamily="2" charset="2"/>
              </a:rPr>
              <a:t> </a:t>
            </a:r>
            <a:r>
              <a:rPr lang="en-US" sz="3400" dirty="0" err="1" smtClean="0">
                <a:sym typeface="Wingdings" pitchFamily="2" charset="2"/>
              </a:rPr>
              <a:t>cadang</a:t>
            </a:r>
            <a:r>
              <a:rPr lang="en-US" sz="3400" dirty="0" smtClean="0">
                <a:sym typeface="Wingdings" pitchFamily="2" charset="2"/>
              </a:rPr>
              <a:t> (</a:t>
            </a:r>
            <a:r>
              <a:rPr lang="en-US" sz="3400" dirty="0" err="1" smtClean="0">
                <a:sym typeface="Wingdings" pitchFamily="2" charset="2"/>
              </a:rPr>
              <a:t>spareparts</a:t>
            </a:r>
            <a:r>
              <a:rPr lang="en-US" sz="3400" dirty="0" smtClean="0">
                <a:sym typeface="Wingdings" pitchFamily="2" charset="2"/>
              </a:rPr>
              <a:t>), </a:t>
            </a:r>
            <a:r>
              <a:rPr lang="en-US" sz="3400" dirty="0" err="1" smtClean="0">
                <a:sym typeface="Wingdings" pitchFamily="2" charset="2"/>
              </a:rPr>
              <a:t>biaya</a:t>
            </a:r>
            <a:r>
              <a:rPr lang="en-US" sz="3400" dirty="0" smtClean="0">
                <a:sym typeface="Wingdings" pitchFamily="2" charset="2"/>
              </a:rPr>
              <a:t> 	</a:t>
            </a:r>
            <a:r>
              <a:rPr lang="en-US" sz="3400" dirty="0" err="1" smtClean="0">
                <a:sym typeface="Wingdings" pitchFamily="2" charset="2"/>
              </a:rPr>
              <a:t>bahan</a:t>
            </a:r>
            <a:r>
              <a:rPr lang="en-US" sz="3400" dirty="0" smtClean="0">
                <a:sym typeface="Wingdings" pitchFamily="2" charset="2"/>
              </a:rPr>
              <a:t> </a:t>
            </a:r>
            <a:r>
              <a:rPr lang="en-US" sz="3400" dirty="0" err="1" smtClean="0">
                <a:sym typeface="Wingdings" pitchFamily="2" charset="2"/>
              </a:rPr>
              <a:t>habis</a:t>
            </a:r>
            <a:r>
              <a:rPr lang="en-US" sz="3400" dirty="0" smtClean="0">
                <a:sym typeface="Wingdings" pitchFamily="2" charset="2"/>
              </a:rPr>
              <a:t> </a:t>
            </a:r>
            <a:r>
              <a:rPr lang="en-US" sz="3400" dirty="0" err="1" smtClean="0">
                <a:sym typeface="Wingdings" pitchFamily="2" charset="2"/>
              </a:rPr>
              <a:t>pakai</a:t>
            </a:r>
            <a:r>
              <a:rPr lang="en-US" sz="3400" dirty="0" smtClean="0">
                <a:sym typeface="Wingdings" pitchFamily="2" charset="2"/>
              </a:rPr>
              <a:t> (</a:t>
            </a:r>
            <a:r>
              <a:rPr lang="en-US" sz="3400" dirty="0" err="1" smtClean="0">
                <a:sym typeface="Wingdings" pitchFamily="2" charset="2"/>
              </a:rPr>
              <a:t>factorysupplies</a:t>
            </a:r>
            <a:r>
              <a:rPr lang="en-US" sz="3400" dirty="0" smtClean="0">
                <a:sym typeface="Wingdings" pitchFamily="2" charset="2"/>
              </a:rPr>
              <a:t>), </a:t>
            </a:r>
            <a:r>
              <a:rPr lang="en-US" sz="3400" dirty="0" err="1" smtClean="0">
                <a:sym typeface="Wingdings" pitchFamily="2" charset="2"/>
              </a:rPr>
              <a:t>harga</a:t>
            </a:r>
            <a:r>
              <a:rPr lang="en-US" sz="3400" dirty="0" smtClean="0">
                <a:sym typeface="Wingdings" pitchFamily="2" charset="2"/>
              </a:rPr>
              <a:t> </a:t>
            </a:r>
            <a:r>
              <a:rPr lang="en-US" sz="3400" dirty="0" err="1" smtClean="0">
                <a:sym typeface="Wingdings" pitchFamily="2" charset="2"/>
              </a:rPr>
              <a:t>perolehan</a:t>
            </a:r>
            <a:r>
              <a:rPr lang="en-US" sz="3400" dirty="0" smtClean="0">
                <a:sym typeface="Wingdings" pitchFamily="2" charset="2"/>
              </a:rPr>
              <a:t> </a:t>
            </a:r>
            <a:r>
              <a:rPr lang="en-US" sz="3400" dirty="0" err="1" smtClean="0">
                <a:sym typeface="Wingdings" pitchFamily="2" charset="2"/>
              </a:rPr>
              <a:t>jasa</a:t>
            </a:r>
            <a:r>
              <a:rPr lang="en-US" sz="3400" dirty="0" smtClean="0">
                <a:sym typeface="Wingdings" pitchFamily="2" charset="2"/>
              </a:rPr>
              <a:t> </a:t>
            </a:r>
            <a:r>
              <a:rPr lang="en-US" sz="3400" dirty="0" err="1" smtClean="0">
                <a:sym typeface="Wingdings" pitchFamily="2" charset="2"/>
              </a:rPr>
              <a:t>dari</a:t>
            </a:r>
            <a:r>
              <a:rPr lang="en-US" sz="3400" dirty="0" smtClean="0">
                <a:sym typeface="Wingdings" pitchFamily="2" charset="2"/>
              </a:rPr>
              <a:t> </a:t>
            </a:r>
            <a:r>
              <a:rPr lang="en-US" sz="3400" dirty="0" err="1" smtClean="0">
                <a:sym typeface="Wingdings" pitchFamily="2" charset="2"/>
              </a:rPr>
              <a:t>pihak</a:t>
            </a:r>
            <a:r>
              <a:rPr lang="en-US" sz="3400" dirty="0" smtClean="0">
                <a:sym typeface="Wingdings" pitchFamily="2" charset="2"/>
              </a:rPr>
              <a:t> </a:t>
            </a:r>
            <a:r>
              <a:rPr lang="en-US" sz="3400" dirty="0" err="1" smtClean="0">
                <a:sym typeface="Wingdings" pitchFamily="2" charset="2"/>
              </a:rPr>
              <a:t>luar</a:t>
            </a:r>
            <a:r>
              <a:rPr lang="en-US" sz="3400" dirty="0" smtClean="0">
                <a:sym typeface="Wingdings" pitchFamily="2" charset="2"/>
              </a:rPr>
              <a:t> </a:t>
            </a:r>
            <a:r>
              <a:rPr lang="en-US" sz="3400" dirty="0" err="1" smtClean="0">
                <a:sym typeface="Wingdings" pitchFamily="2" charset="2"/>
              </a:rPr>
              <a:t>perusahaan</a:t>
            </a:r>
            <a:r>
              <a:rPr lang="en-US" sz="3400" dirty="0" smtClean="0">
                <a:sym typeface="Wingdings" pitchFamily="2" charset="2"/>
              </a:rPr>
              <a:t> </a:t>
            </a:r>
            <a:r>
              <a:rPr lang="en-US" sz="3400" dirty="0" err="1" smtClean="0">
                <a:sym typeface="Wingdings" pitchFamily="2" charset="2"/>
              </a:rPr>
              <a:t>untuk</a:t>
            </a:r>
            <a:r>
              <a:rPr lang="en-US" sz="3400" dirty="0" smtClean="0">
                <a:sym typeface="Wingdings" pitchFamily="2" charset="2"/>
              </a:rPr>
              <a:t> 	</a:t>
            </a:r>
            <a:r>
              <a:rPr lang="en-US" sz="3400" dirty="0" err="1" smtClean="0">
                <a:sym typeface="Wingdings" pitchFamily="2" charset="2"/>
              </a:rPr>
              <a:t>perbaikan</a:t>
            </a:r>
            <a:r>
              <a:rPr lang="en-US" sz="3400" dirty="0" smtClean="0">
                <a:sym typeface="Wingdings" pitchFamily="2" charset="2"/>
              </a:rPr>
              <a:t> &amp; </a:t>
            </a:r>
            <a:r>
              <a:rPr lang="en-US" sz="3400" dirty="0" err="1" smtClean="0">
                <a:sym typeface="Wingdings" pitchFamily="2" charset="2"/>
              </a:rPr>
              <a:t>pemeliharaan</a:t>
            </a:r>
            <a:r>
              <a:rPr lang="en-US" sz="3400" dirty="0" smtClean="0">
                <a:sym typeface="Wingdings" pitchFamily="2" charset="2"/>
              </a:rPr>
              <a:t> </a:t>
            </a:r>
            <a:r>
              <a:rPr lang="en-US" sz="3400" dirty="0" err="1" smtClean="0">
                <a:sym typeface="Wingdings" pitchFamily="2" charset="2"/>
              </a:rPr>
              <a:t>bangunan</a:t>
            </a:r>
            <a:r>
              <a:rPr lang="en-US" sz="3400" dirty="0" smtClean="0">
                <a:sym typeface="Wingdings" pitchFamily="2" charset="2"/>
              </a:rPr>
              <a:t> </a:t>
            </a:r>
            <a:r>
              <a:rPr lang="en-US" sz="3400" dirty="0" err="1" smtClean="0">
                <a:sym typeface="Wingdings" pitchFamily="2" charset="2"/>
              </a:rPr>
              <a:t>pabrik</a:t>
            </a:r>
            <a:r>
              <a:rPr lang="en-US" sz="3400" dirty="0" smtClean="0">
                <a:sym typeface="Wingdings" pitchFamily="2" charset="2"/>
              </a:rPr>
              <a:t>, </a:t>
            </a:r>
            <a:r>
              <a:rPr lang="en-US" sz="3400" dirty="0" err="1" smtClean="0">
                <a:sym typeface="Wingdings" pitchFamily="2" charset="2"/>
              </a:rPr>
              <a:t>mesin</a:t>
            </a:r>
            <a:r>
              <a:rPr lang="en-US" sz="3400" dirty="0" smtClean="0">
                <a:sym typeface="Wingdings" pitchFamily="2" charset="2"/>
              </a:rPr>
              <a:t> </a:t>
            </a:r>
            <a:r>
              <a:rPr lang="en-US" sz="3400" dirty="0" err="1" smtClean="0">
                <a:sym typeface="Wingdings" pitchFamily="2" charset="2"/>
              </a:rPr>
              <a:t>dan</a:t>
            </a:r>
            <a:r>
              <a:rPr lang="en-US" sz="3400" dirty="0" smtClean="0">
                <a:sym typeface="Wingdings" pitchFamily="2" charset="2"/>
              </a:rPr>
              <a:t> equipment &amp; </a:t>
            </a:r>
            <a:r>
              <a:rPr lang="en-US" sz="3400" dirty="0" err="1" smtClean="0">
                <a:sym typeface="Wingdings" pitchFamily="2" charset="2"/>
              </a:rPr>
              <a:t>aktiva</a:t>
            </a:r>
            <a:r>
              <a:rPr lang="en-US" sz="3400" dirty="0" smtClean="0">
                <a:sym typeface="Wingdings" pitchFamily="2" charset="2"/>
              </a:rPr>
              <a:t> </a:t>
            </a:r>
            <a:r>
              <a:rPr lang="en-US" sz="3400" dirty="0" err="1" smtClean="0">
                <a:sym typeface="Wingdings" pitchFamily="2" charset="2"/>
              </a:rPr>
              <a:t>tetap</a:t>
            </a:r>
            <a:r>
              <a:rPr lang="en-US" sz="3400" dirty="0" smtClean="0">
                <a:sym typeface="Wingdings" pitchFamily="2" charset="2"/>
              </a:rPr>
              <a:t> lain yang </a:t>
            </a:r>
            <a:r>
              <a:rPr lang="en-US" sz="3400" dirty="0" err="1" smtClean="0">
                <a:sym typeface="Wingdings" pitchFamily="2" charset="2"/>
              </a:rPr>
              <a:t>digunakan</a:t>
            </a:r>
            <a:r>
              <a:rPr lang="en-US" sz="3400" dirty="0" smtClean="0">
                <a:sym typeface="Wingdings" pitchFamily="2" charset="2"/>
              </a:rPr>
              <a:t> </a:t>
            </a:r>
            <a:r>
              <a:rPr lang="en-US" sz="3400" dirty="0" err="1" smtClean="0">
                <a:sym typeface="Wingdings" pitchFamily="2" charset="2"/>
              </a:rPr>
              <a:t>untuk</a:t>
            </a:r>
            <a:r>
              <a:rPr lang="en-US" sz="3400" dirty="0" smtClean="0">
                <a:sym typeface="Wingdings" pitchFamily="2" charset="2"/>
              </a:rPr>
              <a:t> </a:t>
            </a:r>
            <a:r>
              <a:rPr lang="en-US" sz="3400" dirty="0" err="1" smtClean="0">
                <a:sym typeface="Wingdings" pitchFamily="2" charset="2"/>
              </a:rPr>
              <a:t>keperluan</a:t>
            </a:r>
            <a:r>
              <a:rPr lang="en-US" sz="3400" dirty="0" smtClean="0">
                <a:sym typeface="Wingdings" pitchFamily="2" charset="2"/>
              </a:rPr>
              <a:t> </a:t>
            </a:r>
            <a:r>
              <a:rPr lang="en-US" sz="3400" dirty="0" err="1" smtClean="0">
                <a:sym typeface="Wingdings" pitchFamily="2" charset="2"/>
              </a:rPr>
              <a:t>pabrik</a:t>
            </a:r>
            <a:r>
              <a:rPr lang="en-US" sz="3400" dirty="0" smtClean="0">
                <a:sym typeface="Wingdings" pitchFamily="2" charset="2"/>
              </a:rPr>
              <a:t>.</a:t>
            </a:r>
          </a:p>
          <a:p>
            <a:pPr marL="514350" indent="-514350" algn="just" fontAlgn="auto">
              <a:spcAft>
                <a:spcPts val="0"/>
              </a:spcAft>
              <a:buFont typeface="Wingdings"/>
              <a:buNone/>
              <a:defRPr/>
            </a:pPr>
            <a:endParaRPr lang="en-US" dirty="0" smtClean="0">
              <a:sym typeface="Wingdings" pitchFamily="2" charset="2"/>
            </a:endParaRPr>
          </a:p>
          <a:p>
            <a:pPr marL="514350" indent="-514350" algn="just" fontAlgn="auto">
              <a:spcAft>
                <a:spcPts val="0"/>
              </a:spcAft>
              <a:buFont typeface="+mj-lt"/>
              <a:buAutoNum type="alphaLcPeriod" startAt="3"/>
              <a:defRPr/>
            </a:pPr>
            <a:r>
              <a:rPr lang="en-US" sz="3400" dirty="0" err="1" smtClean="0">
                <a:sym typeface="Wingdings" pitchFamily="2" charset="2"/>
              </a:rPr>
              <a:t>Biaya</a:t>
            </a:r>
            <a:r>
              <a:rPr lang="en-US" sz="3400" dirty="0" smtClean="0">
                <a:sym typeface="Wingdings" pitchFamily="2" charset="2"/>
              </a:rPr>
              <a:t> </a:t>
            </a:r>
            <a:r>
              <a:rPr lang="en-US" sz="3400" dirty="0" err="1" smtClean="0">
                <a:sym typeface="Wingdings" pitchFamily="2" charset="2"/>
              </a:rPr>
              <a:t>tenaga</a:t>
            </a:r>
            <a:r>
              <a:rPr lang="en-US" sz="3400" dirty="0" smtClean="0">
                <a:sym typeface="Wingdings" pitchFamily="2" charset="2"/>
              </a:rPr>
              <a:t> </a:t>
            </a:r>
            <a:r>
              <a:rPr lang="en-US" sz="3400" dirty="0" err="1" smtClean="0">
                <a:sym typeface="Wingdings" pitchFamily="2" charset="2"/>
              </a:rPr>
              <a:t>kerja</a:t>
            </a:r>
            <a:r>
              <a:rPr lang="en-US" sz="3400" dirty="0" smtClean="0">
                <a:sym typeface="Wingdings" pitchFamily="2" charset="2"/>
              </a:rPr>
              <a:t> </a:t>
            </a:r>
            <a:r>
              <a:rPr lang="en-US" sz="3400" dirty="0" err="1" smtClean="0">
                <a:sym typeface="Wingdings" pitchFamily="2" charset="2"/>
              </a:rPr>
              <a:t>tidak</a:t>
            </a:r>
            <a:r>
              <a:rPr lang="en-US" sz="3400" dirty="0" smtClean="0">
                <a:sym typeface="Wingdings" pitchFamily="2" charset="2"/>
              </a:rPr>
              <a:t> </a:t>
            </a:r>
            <a:r>
              <a:rPr lang="en-US" sz="3400" dirty="0" err="1" smtClean="0">
                <a:sym typeface="Wingdings" pitchFamily="2" charset="2"/>
              </a:rPr>
              <a:t>langsung</a:t>
            </a:r>
            <a:r>
              <a:rPr lang="en-US" sz="3400" dirty="0" smtClean="0">
                <a:sym typeface="Wingdings" pitchFamily="2" charset="2"/>
              </a:rPr>
              <a:t> </a:t>
            </a:r>
          </a:p>
          <a:p>
            <a:pPr marL="514350" indent="-514350" algn="just" fontAlgn="auto">
              <a:spcAft>
                <a:spcPts val="0"/>
              </a:spcAft>
              <a:buFont typeface="Wingdings"/>
              <a:buNone/>
              <a:defRPr/>
            </a:pPr>
            <a:r>
              <a:rPr lang="en-US" sz="3400" dirty="0" smtClean="0">
                <a:sym typeface="Wingdings" pitchFamily="2" charset="2"/>
              </a:rPr>
              <a:t>	 </a:t>
            </a:r>
            <a:r>
              <a:rPr lang="en-US" sz="3400" dirty="0" err="1" smtClean="0">
                <a:sym typeface="Wingdings" pitchFamily="2" charset="2"/>
              </a:rPr>
              <a:t>tenaga</a:t>
            </a:r>
            <a:r>
              <a:rPr lang="en-US" sz="3400" dirty="0" smtClean="0">
                <a:sym typeface="Wingdings" pitchFamily="2" charset="2"/>
              </a:rPr>
              <a:t> </a:t>
            </a:r>
            <a:r>
              <a:rPr lang="en-US" sz="3400" dirty="0" err="1" smtClean="0">
                <a:sym typeface="Wingdings" pitchFamily="2" charset="2"/>
              </a:rPr>
              <a:t>kerja</a:t>
            </a:r>
            <a:r>
              <a:rPr lang="en-US" sz="3400" dirty="0" smtClean="0">
                <a:sym typeface="Wingdings" pitchFamily="2" charset="2"/>
              </a:rPr>
              <a:t> </a:t>
            </a:r>
            <a:r>
              <a:rPr lang="en-US" sz="3400" dirty="0" err="1" smtClean="0">
                <a:sym typeface="Wingdings" pitchFamily="2" charset="2"/>
              </a:rPr>
              <a:t>tidak</a:t>
            </a:r>
            <a:r>
              <a:rPr lang="en-US" sz="3400" dirty="0" smtClean="0">
                <a:sym typeface="Wingdings" pitchFamily="2" charset="2"/>
              </a:rPr>
              <a:t> </a:t>
            </a:r>
            <a:r>
              <a:rPr lang="en-US" sz="3400" dirty="0" err="1" smtClean="0">
                <a:sym typeface="Wingdings" pitchFamily="2" charset="2"/>
              </a:rPr>
              <a:t>langsung</a:t>
            </a:r>
            <a:r>
              <a:rPr lang="en-US" sz="3400" dirty="0" smtClean="0">
                <a:sym typeface="Wingdings" pitchFamily="2" charset="2"/>
              </a:rPr>
              <a:t> </a:t>
            </a:r>
            <a:r>
              <a:rPr lang="en-US" sz="3400" dirty="0" err="1" smtClean="0">
                <a:sym typeface="Wingdings" pitchFamily="2" charset="2"/>
              </a:rPr>
              <a:t>adalah</a:t>
            </a:r>
            <a:r>
              <a:rPr lang="en-US" sz="3400" dirty="0" smtClean="0">
                <a:sym typeface="Wingdings" pitchFamily="2" charset="2"/>
              </a:rPr>
              <a:t> </a:t>
            </a:r>
            <a:r>
              <a:rPr lang="en-US" sz="3400" dirty="0" err="1" smtClean="0">
                <a:sym typeface="Wingdings" pitchFamily="2" charset="2"/>
              </a:rPr>
              <a:t>tenaga</a:t>
            </a:r>
            <a:r>
              <a:rPr lang="en-US" sz="3400" dirty="0" smtClean="0">
                <a:sym typeface="Wingdings" pitchFamily="2" charset="2"/>
              </a:rPr>
              <a:t> </a:t>
            </a:r>
            <a:r>
              <a:rPr lang="en-US" sz="3400" dirty="0" err="1" smtClean="0">
                <a:sym typeface="Wingdings" pitchFamily="2" charset="2"/>
              </a:rPr>
              <a:t>kerja</a:t>
            </a:r>
            <a:r>
              <a:rPr lang="en-US" sz="3400" dirty="0" smtClean="0">
                <a:sym typeface="Wingdings" pitchFamily="2" charset="2"/>
              </a:rPr>
              <a:t> </a:t>
            </a:r>
            <a:r>
              <a:rPr lang="en-US" sz="3400" dirty="0" err="1" smtClean="0">
                <a:sym typeface="Wingdings" pitchFamily="2" charset="2"/>
              </a:rPr>
              <a:t>pabrik</a:t>
            </a:r>
            <a:r>
              <a:rPr lang="en-US" sz="3400" dirty="0" smtClean="0">
                <a:sym typeface="Wingdings" pitchFamily="2" charset="2"/>
              </a:rPr>
              <a:t> yang </a:t>
            </a:r>
            <a:r>
              <a:rPr lang="en-US" sz="3400" dirty="0" err="1" smtClean="0">
                <a:sym typeface="Wingdings" pitchFamily="2" charset="2"/>
              </a:rPr>
              <a:t>upahnya</a:t>
            </a:r>
            <a:r>
              <a:rPr lang="en-US" sz="3400" dirty="0" smtClean="0">
                <a:sym typeface="Wingdings" pitchFamily="2" charset="2"/>
              </a:rPr>
              <a:t> </a:t>
            </a:r>
            <a:r>
              <a:rPr lang="en-US" sz="3400" dirty="0" err="1" smtClean="0">
                <a:sym typeface="Wingdings" pitchFamily="2" charset="2"/>
              </a:rPr>
              <a:t>tidak</a:t>
            </a:r>
            <a:r>
              <a:rPr lang="en-US" sz="3400" dirty="0" smtClean="0">
                <a:sym typeface="Wingdings" pitchFamily="2" charset="2"/>
              </a:rPr>
              <a:t> </a:t>
            </a:r>
            <a:r>
              <a:rPr lang="en-US" sz="3400" dirty="0" err="1" smtClean="0">
                <a:sym typeface="Wingdings" pitchFamily="2" charset="2"/>
              </a:rPr>
              <a:t>dapat</a:t>
            </a:r>
            <a:r>
              <a:rPr lang="en-US" sz="3400" dirty="0" smtClean="0">
                <a:sym typeface="Wingdings" pitchFamily="2" charset="2"/>
              </a:rPr>
              <a:t> </a:t>
            </a:r>
            <a:r>
              <a:rPr lang="en-US" sz="3400" dirty="0" err="1" smtClean="0">
                <a:sym typeface="Wingdings" pitchFamily="2" charset="2"/>
              </a:rPr>
              <a:t>diperhitungkan</a:t>
            </a:r>
            <a:r>
              <a:rPr lang="en-US" sz="3400" dirty="0" smtClean="0">
                <a:sym typeface="Wingdings" pitchFamily="2" charset="2"/>
              </a:rPr>
              <a:t> </a:t>
            </a:r>
            <a:r>
              <a:rPr lang="en-US" sz="3400" dirty="0" err="1" smtClean="0">
                <a:sym typeface="Wingdings" pitchFamily="2" charset="2"/>
              </a:rPr>
              <a:t>secara</a:t>
            </a:r>
            <a:r>
              <a:rPr lang="en-US" sz="3400" dirty="0" smtClean="0">
                <a:sym typeface="Wingdings" pitchFamily="2" charset="2"/>
              </a:rPr>
              <a:t> </a:t>
            </a:r>
            <a:r>
              <a:rPr lang="en-US" sz="3400" dirty="0" err="1" smtClean="0">
                <a:sym typeface="Wingdings" pitchFamily="2" charset="2"/>
              </a:rPr>
              <a:t>langsung</a:t>
            </a:r>
            <a:r>
              <a:rPr lang="en-US" sz="3400" dirty="0" smtClean="0">
                <a:sym typeface="Wingdings" pitchFamily="2" charset="2"/>
              </a:rPr>
              <a:t> </a:t>
            </a:r>
            <a:r>
              <a:rPr lang="en-US" sz="3400" dirty="0" err="1" smtClean="0">
                <a:sym typeface="Wingdings" pitchFamily="2" charset="2"/>
              </a:rPr>
              <a:t>kepada</a:t>
            </a:r>
            <a:r>
              <a:rPr lang="en-US" sz="3400" dirty="0" smtClean="0">
                <a:sym typeface="Wingdings" pitchFamily="2" charset="2"/>
              </a:rPr>
              <a:t> </a:t>
            </a:r>
            <a:r>
              <a:rPr lang="en-US" sz="3400" dirty="0" err="1" smtClean="0">
                <a:sym typeface="Wingdings" pitchFamily="2" charset="2"/>
              </a:rPr>
              <a:t>produk</a:t>
            </a:r>
            <a:r>
              <a:rPr lang="en-US" sz="3400" dirty="0" smtClean="0">
                <a:sym typeface="Wingdings" pitchFamily="2" charset="2"/>
              </a:rPr>
              <a:t> </a:t>
            </a:r>
            <a:r>
              <a:rPr lang="en-US" sz="3400" dirty="0" err="1" smtClean="0">
                <a:sym typeface="Wingdings" pitchFamily="2" charset="2"/>
              </a:rPr>
              <a:t>atau</a:t>
            </a:r>
            <a:r>
              <a:rPr lang="en-US" sz="3400" dirty="0" smtClean="0">
                <a:sym typeface="Wingdings" pitchFamily="2" charset="2"/>
              </a:rPr>
              <a:t> </a:t>
            </a:r>
            <a:r>
              <a:rPr lang="en-US" sz="3400" dirty="0" err="1" smtClean="0">
                <a:sym typeface="Wingdings" pitchFamily="2" charset="2"/>
              </a:rPr>
              <a:t>pesanan</a:t>
            </a:r>
            <a:r>
              <a:rPr lang="en-US" sz="3400" dirty="0" smtClean="0">
                <a:sym typeface="Wingdings" pitchFamily="2" charset="2"/>
              </a:rPr>
              <a:t> </a:t>
            </a:r>
            <a:r>
              <a:rPr lang="en-US" sz="3400" dirty="0" err="1" smtClean="0">
                <a:sym typeface="Wingdings" pitchFamily="2" charset="2"/>
              </a:rPr>
              <a:t>tertentu</a:t>
            </a:r>
            <a:r>
              <a:rPr lang="en-US" sz="3400" dirty="0" smtClean="0">
                <a:sym typeface="Wingdings" pitchFamily="2" charset="2"/>
              </a:rPr>
              <a:t>.</a:t>
            </a:r>
          </a:p>
          <a:p>
            <a:pPr marL="514350" indent="-514350" algn="just" fontAlgn="auto">
              <a:spcAft>
                <a:spcPts val="0"/>
              </a:spcAft>
              <a:buFont typeface="Wingdings"/>
              <a:buNone/>
              <a:defRPr/>
            </a:pPr>
            <a:r>
              <a:rPr lang="en-US" sz="3400" dirty="0" smtClean="0">
                <a:sym typeface="Wingdings" pitchFamily="2" charset="2"/>
              </a:rPr>
              <a:t>	</a:t>
            </a:r>
            <a:r>
              <a:rPr lang="en-US" sz="3400" dirty="0" err="1" smtClean="0">
                <a:sym typeface="Wingdings" pitchFamily="2" charset="2"/>
              </a:rPr>
              <a:t>terdiri</a:t>
            </a:r>
            <a:r>
              <a:rPr lang="en-US" sz="3400" dirty="0" smtClean="0">
                <a:sym typeface="Wingdings" pitchFamily="2" charset="2"/>
              </a:rPr>
              <a:t> </a:t>
            </a:r>
            <a:r>
              <a:rPr lang="en-US" sz="3400" dirty="0" err="1" smtClean="0">
                <a:sym typeface="Wingdings" pitchFamily="2" charset="2"/>
              </a:rPr>
              <a:t>dari</a:t>
            </a:r>
            <a:r>
              <a:rPr lang="en-US" sz="3400" dirty="0" smtClean="0">
                <a:sym typeface="Wingdings" pitchFamily="2" charset="2"/>
              </a:rPr>
              <a:t> : </a:t>
            </a:r>
          </a:p>
          <a:p>
            <a:pPr marL="1108710" lvl="2" indent="-514350" algn="just" fontAlgn="auto">
              <a:spcAft>
                <a:spcPts val="0"/>
              </a:spcAft>
              <a:buFont typeface="+mj-lt"/>
              <a:buAutoNum type="arabicPeriod"/>
              <a:defRPr/>
            </a:pPr>
            <a:r>
              <a:rPr lang="en-US" sz="3000" dirty="0" err="1" smtClean="0">
                <a:sym typeface="Wingdings" pitchFamily="2" charset="2"/>
              </a:rPr>
              <a:t>karyawan</a:t>
            </a:r>
            <a:r>
              <a:rPr lang="en-US" sz="3000" dirty="0" smtClean="0">
                <a:sym typeface="Wingdings" pitchFamily="2" charset="2"/>
              </a:rPr>
              <a:t> yang </a:t>
            </a:r>
            <a:r>
              <a:rPr lang="en-US" sz="3000" dirty="0" err="1" smtClean="0">
                <a:sym typeface="Wingdings" pitchFamily="2" charset="2"/>
              </a:rPr>
              <a:t>bekerja</a:t>
            </a:r>
            <a:r>
              <a:rPr lang="en-US" sz="3000" dirty="0" smtClean="0">
                <a:sym typeface="Wingdings" pitchFamily="2" charset="2"/>
              </a:rPr>
              <a:t> </a:t>
            </a:r>
            <a:r>
              <a:rPr lang="en-US" sz="3000" dirty="0" err="1" smtClean="0">
                <a:sym typeface="Wingdings" pitchFamily="2" charset="2"/>
              </a:rPr>
              <a:t>dalam</a:t>
            </a:r>
            <a:r>
              <a:rPr lang="en-US" sz="3000" dirty="0" smtClean="0">
                <a:sym typeface="Wingdings" pitchFamily="2" charset="2"/>
              </a:rPr>
              <a:t> </a:t>
            </a:r>
            <a:r>
              <a:rPr lang="en-US" sz="3000" dirty="0" err="1" smtClean="0">
                <a:sym typeface="Wingdings" pitchFamily="2" charset="2"/>
              </a:rPr>
              <a:t>departemen</a:t>
            </a:r>
            <a:r>
              <a:rPr lang="en-US" sz="3000" dirty="0" smtClean="0">
                <a:sym typeface="Wingdings" pitchFamily="2" charset="2"/>
              </a:rPr>
              <a:t> </a:t>
            </a:r>
            <a:r>
              <a:rPr lang="en-US" sz="3000" dirty="0" err="1" smtClean="0">
                <a:sym typeface="Wingdings" pitchFamily="2" charset="2"/>
              </a:rPr>
              <a:t>pembantu</a:t>
            </a:r>
            <a:r>
              <a:rPr lang="en-US" sz="3000" dirty="0" smtClean="0">
                <a:sym typeface="Wingdings" pitchFamily="2" charset="2"/>
              </a:rPr>
              <a:t>, </a:t>
            </a:r>
            <a:r>
              <a:rPr lang="en-US" sz="3000" dirty="0" err="1" smtClean="0">
                <a:sym typeface="Wingdings" pitchFamily="2" charset="2"/>
              </a:rPr>
              <a:t>seperti</a:t>
            </a:r>
            <a:r>
              <a:rPr lang="en-US" sz="3000" dirty="0" smtClean="0">
                <a:sym typeface="Wingdings" pitchFamily="2" charset="2"/>
              </a:rPr>
              <a:t> </a:t>
            </a:r>
            <a:r>
              <a:rPr lang="en-US" sz="3000" dirty="0" err="1" smtClean="0">
                <a:sym typeface="Wingdings" pitchFamily="2" charset="2"/>
              </a:rPr>
              <a:t>gudang</a:t>
            </a:r>
            <a:r>
              <a:rPr lang="en-US" sz="3000" dirty="0" smtClean="0">
                <a:sym typeface="Wingdings" pitchFamily="2" charset="2"/>
              </a:rPr>
              <a:t>, </a:t>
            </a:r>
            <a:r>
              <a:rPr lang="en-US" sz="3000" dirty="0" err="1" smtClean="0">
                <a:sym typeface="Wingdings" pitchFamily="2" charset="2"/>
              </a:rPr>
              <a:t>dept.pembangkit</a:t>
            </a:r>
            <a:r>
              <a:rPr lang="en-US" sz="3000" dirty="0" smtClean="0">
                <a:sym typeface="Wingdings" pitchFamily="2" charset="2"/>
              </a:rPr>
              <a:t> </a:t>
            </a:r>
            <a:r>
              <a:rPr lang="en-US" sz="3000" dirty="0" err="1" smtClean="0">
                <a:sym typeface="Wingdings" pitchFamily="2" charset="2"/>
              </a:rPr>
              <a:t>listrik</a:t>
            </a:r>
            <a:r>
              <a:rPr lang="en-US" sz="3000" dirty="0" smtClean="0">
                <a:sym typeface="Wingdings" pitchFamily="2" charset="2"/>
              </a:rPr>
              <a:t>, </a:t>
            </a:r>
            <a:r>
              <a:rPr lang="en-US" sz="3000" dirty="0" err="1" smtClean="0">
                <a:sym typeface="Wingdings" pitchFamily="2" charset="2"/>
              </a:rPr>
              <a:t>bengkel</a:t>
            </a:r>
            <a:r>
              <a:rPr lang="en-US" sz="3000" dirty="0" smtClean="0">
                <a:sym typeface="Wingdings" pitchFamily="2" charset="2"/>
              </a:rPr>
              <a:t>.</a:t>
            </a:r>
          </a:p>
          <a:p>
            <a:pPr marL="1108710" lvl="2" indent="-514350" algn="just" fontAlgn="auto">
              <a:spcAft>
                <a:spcPts val="0"/>
              </a:spcAft>
              <a:buFont typeface="+mj-lt"/>
              <a:buAutoNum type="arabicPeriod"/>
              <a:defRPr/>
            </a:pPr>
            <a:r>
              <a:rPr lang="en-US" sz="3000" dirty="0" err="1" smtClean="0">
                <a:sym typeface="Wingdings" pitchFamily="2" charset="2"/>
              </a:rPr>
              <a:t>Karyawan</a:t>
            </a:r>
            <a:r>
              <a:rPr lang="en-US" sz="3000" dirty="0" smtClean="0">
                <a:sym typeface="Wingdings" pitchFamily="2" charset="2"/>
              </a:rPr>
              <a:t> </a:t>
            </a:r>
            <a:r>
              <a:rPr lang="en-US" sz="3000" dirty="0" err="1" smtClean="0">
                <a:sym typeface="Wingdings" pitchFamily="2" charset="2"/>
              </a:rPr>
              <a:t>tertentu</a:t>
            </a:r>
            <a:r>
              <a:rPr lang="en-US" sz="3000" dirty="0" smtClean="0">
                <a:sym typeface="Wingdings" pitchFamily="2" charset="2"/>
              </a:rPr>
              <a:t> yang </a:t>
            </a:r>
            <a:r>
              <a:rPr lang="en-US" sz="3000" dirty="0" err="1" smtClean="0">
                <a:sym typeface="Wingdings" pitchFamily="2" charset="2"/>
              </a:rPr>
              <a:t>bekerja</a:t>
            </a:r>
            <a:r>
              <a:rPr lang="en-US" sz="3000" dirty="0" smtClean="0">
                <a:sym typeface="Wingdings" pitchFamily="2" charset="2"/>
              </a:rPr>
              <a:t> </a:t>
            </a:r>
            <a:r>
              <a:rPr lang="en-US" sz="3000" dirty="0" err="1" smtClean="0">
                <a:sym typeface="Wingdings" pitchFamily="2" charset="2"/>
              </a:rPr>
              <a:t>dalam</a:t>
            </a:r>
            <a:r>
              <a:rPr lang="en-US" sz="3000" dirty="0" smtClean="0">
                <a:sym typeface="Wingdings" pitchFamily="2" charset="2"/>
              </a:rPr>
              <a:t> </a:t>
            </a:r>
            <a:r>
              <a:rPr lang="en-US" sz="3000" dirty="0" err="1" smtClean="0">
                <a:sym typeface="Wingdings" pitchFamily="2" charset="2"/>
              </a:rPr>
              <a:t>departemen</a:t>
            </a:r>
            <a:r>
              <a:rPr lang="en-US" sz="3000" dirty="0" smtClean="0">
                <a:sym typeface="Wingdings" pitchFamily="2" charset="2"/>
              </a:rPr>
              <a:t> </a:t>
            </a:r>
            <a:r>
              <a:rPr lang="en-US" sz="3000" dirty="0" err="1" smtClean="0">
                <a:sym typeface="Wingdings" pitchFamily="2" charset="2"/>
              </a:rPr>
              <a:t>produksi</a:t>
            </a:r>
            <a:r>
              <a:rPr lang="en-US" sz="3000" dirty="0" smtClean="0">
                <a:sym typeface="Wingdings" pitchFamily="2" charset="2"/>
              </a:rPr>
              <a:t> </a:t>
            </a:r>
            <a:r>
              <a:rPr lang="en-US" sz="3000" dirty="0" err="1" smtClean="0">
                <a:sym typeface="Wingdings" pitchFamily="2" charset="2"/>
              </a:rPr>
              <a:t>seperti</a:t>
            </a:r>
            <a:r>
              <a:rPr lang="en-US" sz="3000" dirty="0" smtClean="0">
                <a:sym typeface="Wingdings" pitchFamily="2" charset="2"/>
              </a:rPr>
              <a:t> </a:t>
            </a:r>
            <a:r>
              <a:rPr lang="en-US" sz="3000" dirty="0" err="1" smtClean="0">
                <a:sym typeface="Wingdings" pitchFamily="2" charset="2"/>
              </a:rPr>
              <a:t>kepala</a:t>
            </a:r>
            <a:r>
              <a:rPr lang="en-US" sz="3000" dirty="0" smtClean="0">
                <a:sym typeface="Wingdings" pitchFamily="2" charset="2"/>
              </a:rPr>
              <a:t> </a:t>
            </a:r>
            <a:r>
              <a:rPr lang="en-US" sz="3000" dirty="0" err="1" smtClean="0">
                <a:sym typeface="Wingdings" pitchFamily="2" charset="2"/>
              </a:rPr>
              <a:t>dept.produksi</a:t>
            </a:r>
            <a:r>
              <a:rPr lang="en-US" sz="3000" dirty="0" smtClean="0">
                <a:sym typeface="Wingdings" pitchFamily="2" charset="2"/>
              </a:rPr>
              <a:t>, </a:t>
            </a:r>
            <a:r>
              <a:rPr lang="en-US" sz="3000" dirty="0" err="1" smtClean="0">
                <a:sym typeface="Wingdings" pitchFamily="2" charset="2"/>
              </a:rPr>
              <a:t>kary.administrasi</a:t>
            </a:r>
            <a:r>
              <a:rPr lang="en-US" sz="3000" dirty="0" smtClean="0">
                <a:sym typeface="Wingdings" pitchFamily="2" charset="2"/>
              </a:rPr>
              <a:t> </a:t>
            </a:r>
            <a:r>
              <a:rPr lang="en-US" sz="3000" dirty="0" err="1" smtClean="0">
                <a:sym typeface="Wingdings" pitchFamily="2" charset="2"/>
              </a:rPr>
              <a:t>pabrik</a:t>
            </a:r>
            <a:r>
              <a:rPr lang="en-US" sz="3000" dirty="0" smtClean="0">
                <a:sym typeface="Wingdings" pitchFamily="2" charset="2"/>
              </a:rPr>
              <a:t>, </a:t>
            </a:r>
            <a:r>
              <a:rPr lang="en-US" sz="3000" dirty="0" err="1" smtClean="0">
                <a:sym typeface="Wingdings" pitchFamily="2" charset="2"/>
              </a:rPr>
              <a:t>mandor</a:t>
            </a:r>
            <a:r>
              <a:rPr lang="en-US" sz="3000" dirty="0" smtClean="0">
                <a:sym typeface="Wingdings" pitchFamily="2" charset="2"/>
              </a:rPr>
              <a:t>	</a:t>
            </a:r>
          </a:p>
          <a:p>
            <a:pPr marL="514350" indent="-514350" algn="just" fontAlgn="auto">
              <a:spcAft>
                <a:spcPts val="0"/>
              </a:spcAft>
              <a:buFont typeface="Wingdings"/>
              <a:buNone/>
              <a:defRPr/>
            </a:pPr>
            <a:r>
              <a:rPr lang="en-US" dirty="0" smtClean="0">
                <a:sym typeface="Wingdings" pitchFamily="2" charset="2"/>
              </a:rPr>
              <a:t>	</a:t>
            </a:r>
            <a:r>
              <a:rPr lang="en-US" sz="3400" dirty="0" smtClean="0">
                <a:sym typeface="Wingdings" pitchFamily="2" charset="2"/>
              </a:rPr>
              <a:t> </a:t>
            </a:r>
            <a:r>
              <a:rPr lang="en-US" sz="3400" dirty="0" err="1" smtClean="0">
                <a:sym typeface="Wingdings" pitchFamily="2" charset="2"/>
              </a:rPr>
              <a:t>Biaya</a:t>
            </a:r>
            <a:r>
              <a:rPr lang="en-US" sz="3400" dirty="0" smtClean="0">
                <a:sym typeface="Wingdings" pitchFamily="2" charset="2"/>
              </a:rPr>
              <a:t> </a:t>
            </a:r>
            <a:r>
              <a:rPr lang="en-US" sz="3400" dirty="0" err="1" smtClean="0">
                <a:sym typeface="Wingdings" pitchFamily="2" charset="2"/>
              </a:rPr>
              <a:t>tenaga</a:t>
            </a:r>
            <a:r>
              <a:rPr lang="en-US" sz="3400" dirty="0" smtClean="0">
                <a:sym typeface="Wingdings" pitchFamily="2" charset="2"/>
              </a:rPr>
              <a:t> </a:t>
            </a:r>
            <a:r>
              <a:rPr lang="en-US" sz="3400" dirty="0" err="1" smtClean="0">
                <a:sym typeface="Wingdings" pitchFamily="2" charset="2"/>
              </a:rPr>
              <a:t>kerja</a:t>
            </a:r>
            <a:r>
              <a:rPr lang="en-US" sz="3400" dirty="0" smtClean="0">
                <a:sym typeface="Wingdings" pitchFamily="2" charset="2"/>
              </a:rPr>
              <a:t> </a:t>
            </a:r>
            <a:r>
              <a:rPr lang="en-US" sz="3400" dirty="0" err="1" smtClean="0">
                <a:sym typeface="Wingdings" pitchFamily="2" charset="2"/>
              </a:rPr>
              <a:t>tidak</a:t>
            </a:r>
            <a:r>
              <a:rPr lang="en-US" sz="3400" dirty="0" smtClean="0">
                <a:sym typeface="Wingdings" pitchFamily="2" charset="2"/>
              </a:rPr>
              <a:t> </a:t>
            </a:r>
            <a:r>
              <a:rPr lang="en-US" sz="3400" dirty="0" err="1" smtClean="0">
                <a:sym typeface="Wingdings" pitchFamily="2" charset="2"/>
              </a:rPr>
              <a:t>langsung</a:t>
            </a:r>
            <a:r>
              <a:rPr lang="en-US" sz="3400" dirty="0" smtClean="0">
                <a:sym typeface="Wingdings" pitchFamily="2" charset="2"/>
              </a:rPr>
              <a:t> </a:t>
            </a:r>
            <a:r>
              <a:rPr lang="en-US" sz="3400" dirty="0" err="1" smtClean="0">
                <a:sym typeface="Wingdings" pitchFamily="2" charset="2"/>
              </a:rPr>
              <a:t>terdiri</a:t>
            </a:r>
            <a:r>
              <a:rPr lang="en-US" sz="3400" dirty="0" smtClean="0">
                <a:sym typeface="Wingdings" pitchFamily="2" charset="2"/>
              </a:rPr>
              <a:t> </a:t>
            </a:r>
            <a:r>
              <a:rPr lang="en-US" sz="3400" dirty="0" err="1" smtClean="0">
                <a:sym typeface="Wingdings" pitchFamily="2" charset="2"/>
              </a:rPr>
              <a:t>dari</a:t>
            </a:r>
            <a:r>
              <a:rPr lang="en-US" sz="3400" dirty="0" smtClean="0">
                <a:sym typeface="Wingdings" pitchFamily="2" charset="2"/>
              </a:rPr>
              <a:t> </a:t>
            </a:r>
            <a:r>
              <a:rPr lang="en-US" sz="3400" dirty="0" err="1" smtClean="0">
                <a:sym typeface="Wingdings" pitchFamily="2" charset="2"/>
              </a:rPr>
              <a:t>upah</a:t>
            </a:r>
            <a:r>
              <a:rPr lang="en-US" sz="3400" dirty="0" smtClean="0">
                <a:sym typeface="Wingdings" pitchFamily="2" charset="2"/>
              </a:rPr>
              <a:t>, </a:t>
            </a:r>
            <a:r>
              <a:rPr lang="en-US" sz="3400" dirty="0" err="1" smtClean="0">
                <a:sym typeface="Wingdings" pitchFamily="2" charset="2"/>
              </a:rPr>
              <a:t>tunjangan</a:t>
            </a:r>
            <a:r>
              <a:rPr lang="en-US" sz="3400" dirty="0" smtClean="0">
                <a:sym typeface="Wingdings" pitchFamily="2" charset="2"/>
              </a:rPr>
              <a:t> </a:t>
            </a:r>
            <a:r>
              <a:rPr lang="en-US" sz="3400" dirty="0" err="1" smtClean="0">
                <a:sym typeface="Wingdings" pitchFamily="2" charset="2"/>
              </a:rPr>
              <a:t>dan</a:t>
            </a:r>
            <a:r>
              <a:rPr lang="en-US" sz="3400" dirty="0" smtClean="0">
                <a:sym typeface="Wingdings" pitchFamily="2" charset="2"/>
              </a:rPr>
              <a:t> </a:t>
            </a:r>
            <a:r>
              <a:rPr lang="en-US" sz="3400" dirty="0" err="1" smtClean="0">
                <a:sym typeface="Wingdings" pitchFamily="2" charset="2"/>
              </a:rPr>
              <a:t>biaya</a:t>
            </a:r>
            <a:r>
              <a:rPr lang="en-US" sz="3400" dirty="0" smtClean="0">
                <a:sym typeface="Wingdings" pitchFamily="2" charset="2"/>
              </a:rPr>
              <a:t> </a:t>
            </a:r>
            <a:r>
              <a:rPr lang="en-US" sz="3400" dirty="0" err="1" smtClean="0">
                <a:sym typeface="Wingdings" pitchFamily="2" charset="2"/>
              </a:rPr>
              <a:t>kesejahteraan</a:t>
            </a:r>
            <a:r>
              <a:rPr lang="en-US" sz="3400" dirty="0" smtClean="0">
                <a:sym typeface="Wingdings" pitchFamily="2" charset="2"/>
              </a:rPr>
              <a:t> yang </a:t>
            </a:r>
            <a:r>
              <a:rPr lang="en-US" sz="3400" dirty="0" err="1" smtClean="0">
                <a:sym typeface="Wingdings" pitchFamily="2" charset="2"/>
              </a:rPr>
              <a:t>dikeluarkan</a:t>
            </a:r>
            <a:r>
              <a:rPr lang="en-US" sz="3400" dirty="0" smtClean="0">
                <a:sym typeface="Wingdings" pitchFamily="2" charset="2"/>
              </a:rPr>
              <a:t> </a:t>
            </a:r>
            <a:r>
              <a:rPr lang="en-US" sz="3400" dirty="0" err="1" smtClean="0">
                <a:sym typeface="Wingdings" pitchFamily="2" charset="2"/>
              </a:rPr>
              <a:t>untuk</a:t>
            </a:r>
            <a:r>
              <a:rPr lang="en-US" sz="3400" dirty="0" smtClean="0">
                <a:sym typeface="Wingdings" pitchFamily="2" charset="2"/>
              </a:rPr>
              <a:t> </a:t>
            </a:r>
            <a:r>
              <a:rPr lang="en-US" sz="3400" dirty="0" err="1" smtClean="0">
                <a:sym typeface="Wingdings" pitchFamily="2" charset="2"/>
              </a:rPr>
              <a:t>tenaga</a:t>
            </a:r>
            <a:r>
              <a:rPr lang="en-US" sz="3400" dirty="0" smtClean="0">
                <a:sym typeface="Wingdings" pitchFamily="2" charset="2"/>
              </a:rPr>
              <a:t> </a:t>
            </a:r>
            <a:r>
              <a:rPr lang="en-US" sz="3400" dirty="0" err="1" smtClean="0">
                <a:sym typeface="Wingdings" pitchFamily="2" charset="2"/>
              </a:rPr>
              <a:t>kerja</a:t>
            </a:r>
            <a:r>
              <a:rPr lang="en-US" sz="3400" dirty="0" smtClean="0">
                <a:sym typeface="Wingdings" pitchFamily="2" charset="2"/>
              </a:rPr>
              <a:t> </a:t>
            </a:r>
            <a:r>
              <a:rPr lang="en-US" sz="3400" dirty="0" err="1" smtClean="0">
                <a:sym typeface="Wingdings" pitchFamily="2" charset="2"/>
              </a:rPr>
              <a:t>tidak</a:t>
            </a:r>
            <a:r>
              <a:rPr lang="en-US" sz="3400" dirty="0" smtClean="0">
                <a:sym typeface="Wingdings" pitchFamily="2" charset="2"/>
              </a:rPr>
              <a:t> </a:t>
            </a:r>
            <a:r>
              <a:rPr lang="en-US" sz="3400" dirty="0" err="1" smtClean="0">
                <a:sym typeface="Wingdings" pitchFamily="2" charset="2"/>
              </a:rPr>
              <a:t>langsung</a:t>
            </a:r>
            <a:r>
              <a:rPr lang="en-US" sz="3400" dirty="0" smtClean="0">
                <a:sym typeface="Wingdings" pitchFamily="2" charset="2"/>
              </a:rPr>
              <a:t> </a:t>
            </a:r>
            <a:r>
              <a:rPr lang="en-US" sz="3400" dirty="0" err="1" smtClean="0">
                <a:sym typeface="Wingdings" pitchFamily="2" charset="2"/>
              </a:rPr>
              <a:t>tersebut</a:t>
            </a:r>
            <a:r>
              <a:rPr lang="en-US" sz="3400" dirty="0" smtClean="0">
                <a:sym typeface="Wingdings" pitchFamily="2" charset="2"/>
              </a:rPr>
              <a:t>.</a:t>
            </a:r>
            <a:endParaRPr lang="en-US" sz="34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14348" y="642918"/>
            <a:ext cx="8153400" cy="5791200"/>
          </a:xfrm>
          <a:ln>
            <a:miter lim="800000"/>
            <a:headEnd/>
            <a:tailEnd/>
          </a:ln>
        </p:spPr>
        <p:style>
          <a:lnRef idx="1">
            <a:schemeClr val="accent6"/>
          </a:lnRef>
          <a:fillRef idx="2">
            <a:schemeClr val="accent6"/>
          </a:fillRef>
          <a:effectRef idx="1">
            <a:schemeClr val="accent6"/>
          </a:effectRef>
          <a:fontRef idx="minor">
            <a:schemeClr val="dk1"/>
          </a:fontRef>
        </p:style>
        <p:txBody>
          <a:bodyPr>
            <a:noAutofit/>
          </a:bodyPr>
          <a:lstStyle/>
          <a:p>
            <a:pPr marL="514350" indent="-514350" algn="just" fontAlgn="auto">
              <a:spcAft>
                <a:spcPts val="0"/>
              </a:spcAft>
              <a:buFont typeface="+mj-lt"/>
              <a:buAutoNum type="alphaLcPeriod" startAt="4"/>
              <a:defRPr/>
            </a:pPr>
            <a:r>
              <a:rPr lang="id-ID" sz="2800" dirty="0" smtClean="0"/>
              <a:t>Biaya yang timbul sebagai akibat penilaian terhadap aktiva tetap.</a:t>
            </a:r>
          </a:p>
          <a:p>
            <a:pPr marL="514350" indent="-514350" algn="just" fontAlgn="auto">
              <a:spcAft>
                <a:spcPts val="1200"/>
              </a:spcAft>
              <a:buFont typeface="Wingdings"/>
              <a:buNone/>
              <a:defRPr/>
            </a:pPr>
            <a:r>
              <a:rPr lang="id-ID" sz="2800" dirty="0" smtClean="0"/>
              <a:t>	</a:t>
            </a:r>
            <a:r>
              <a:rPr lang="id-ID" sz="2800" dirty="0" smtClean="0">
                <a:sym typeface="Wingdings" pitchFamily="2" charset="2"/>
              </a:rPr>
              <a:t> antara lain terdiri dari biaya-biaya depresiasi mesin dan equipment, perkakas laboratorium, alat kerja dan aset tetap lain yang digunakan di pabrik.</a:t>
            </a:r>
          </a:p>
          <a:p>
            <a:pPr marL="514350" indent="-514350" algn="just" fontAlgn="auto">
              <a:spcAft>
                <a:spcPts val="0"/>
              </a:spcAft>
              <a:buFont typeface="+mj-lt"/>
              <a:buAutoNum type="alphaLcPeriod" startAt="5"/>
              <a:defRPr/>
            </a:pPr>
            <a:r>
              <a:rPr lang="id-ID" sz="2800" dirty="0" smtClean="0">
                <a:sym typeface="Wingdings" pitchFamily="2" charset="2"/>
              </a:rPr>
              <a:t>Biaya yang timbul sebagai akibat berlalunya waktu.</a:t>
            </a:r>
          </a:p>
          <a:p>
            <a:pPr marL="514350" indent="-514350" algn="just" fontAlgn="auto">
              <a:spcAft>
                <a:spcPts val="1200"/>
              </a:spcAft>
              <a:buFont typeface="Wingdings"/>
              <a:buNone/>
              <a:defRPr/>
            </a:pPr>
            <a:r>
              <a:rPr lang="id-ID" sz="2800" dirty="0" smtClean="0">
                <a:sym typeface="Wingdings" pitchFamily="2" charset="2"/>
              </a:rPr>
              <a:t>	 antara lain terdiri dari biaya asuransi gedung, asuransi mesin dan equipment, asuransi kendaraan, asuransi kecelakaan karyawan dan lain-lain.</a:t>
            </a:r>
          </a:p>
          <a:p>
            <a:pPr marL="514350" indent="-514350" algn="just" fontAlgn="auto">
              <a:spcAft>
                <a:spcPts val="0"/>
              </a:spcAft>
              <a:buFont typeface="+mj-lt"/>
              <a:buAutoNum type="alphaLcPeriod" startAt="6"/>
              <a:defRPr/>
            </a:pPr>
            <a:r>
              <a:rPr lang="id-ID" sz="2800" dirty="0" smtClean="0">
                <a:sym typeface="Wingdings" pitchFamily="2" charset="2"/>
              </a:rPr>
              <a:t>Biaya overhead pabrik lain yang secara langsung memerlukan pengeluaran uang tunai.</a:t>
            </a:r>
          </a:p>
          <a:p>
            <a:pPr marL="514350" indent="-514350" algn="just" fontAlgn="auto">
              <a:spcAft>
                <a:spcPts val="0"/>
              </a:spcAft>
              <a:buFont typeface="Wingdings"/>
              <a:buNone/>
              <a:defRPr/>
            </a:pPr>
            <a:r>
              <a:rPr lang="id-ID" sz="2800" dirty="0" smtClean="0">
                <a:sym typeface="Wingdings" pitchFamily="2" charset="2"/>
              </a:rPr>
              <a:t>	  contoh: biaya listrik PLN</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bwMode="auto">
          <a:xfrm>
            <a:off x="612775" y="228600"/>
            <a:ext cx="8153400" cy="990600"/>
          </a:xfrm>
        </p:spPr>
        <p:txBody>
          <a:bodyPr vert="horz" wrap="square" lIns="91440" tIns="45720" rIns="91440" bIns="45720" numCol="1" anchorCtr="0" compatLnSpc="1">
            <a:prstTxWarp prst="textNoShape">
              <a:avLst/>
            </a:prstTxWarp>
          </a:bodyPr>
          <a:lstStyle/>
          <a:p>
            <a:r>
              <a:rPr lang="id-ID" altLang="en-US" sz="2800" b="1" smtClean="0">
                <a:solidFill>
                  <a:schemeClr val="tx1"/>
                </a:solidFill>
                <a:effectLst/>
              </a:rPr>
              <a:t>Penggolongan BOP menurut perilakunya dalam hubungan dengan perubahan volume produksi</a:t>
            </a:r>
          </a:p>
        </p:txBody>
      </p:sp>
      <p:sp>
        <p:nvSpPr>
          <p:cNvPr id="3" name="Content Placeholder 2"/>
          <p:cNvSpPr>
            <a:spLocks noGrp="1"/>
          </p:cNvSpPr>
          <p:nvPr>
            <p:ph idx="1"/>
          </p:nvPr>
        </p:nvSpPr>
        <p:spPr>
          <a:xfrm>
            <a:off x="612775" y="1600200"/>
            <a:ext cx="8153400" cy="4495800"/>
          </a:xfrm>
          <a:ln>
            <a:miter lim="800000"/>
            <a:headEnd/>
            <a:tailEnd/>
          </a:ln>
        </p:spPr>
        <p:style>
          <a:lnRef idx="1">
            <a:schemeClr val="accent6"/>
          </a:lnRef>
          <a:fillRef idx="2">
            <a:schemeClr val="accent6"/>
          </a:fillRef>
          <a:effectRef idx="1">
            <a:schemeClr val="accent6"/>
          </a:effectRef>
          <a:fontRef idx="minor">
            <a:schemeClr val="dk1"/>
          </a:fontRef>
        </p:style>
        <p:txBody>
          <a:bodyPr>
            <a:normAutofit/>
          </a:bodyPr>
          <a:lstStyle/>
          <a:p>
            <a:pPr marL="320040" indent="-320040" fontAlgn="auto">
              <a:spcAft>
                <a:spcPts val="0"/>
              </a:spcAft>
              <a:buFont typeface="Wingdings"/>
              <a:buNone/>
              <a:defRPr/>
            </a:pPr>
            <a:r>
              <a:rPr lang="id-ID" dirty="0" smtClean="0"/>
              <a:t>Dibagi menjadi tiga golongan:</a:t>
            </a:r>
          </a:p>
          <a:p>
            <a:pPr marL="514350" indent="-514350" algn="just" fontAlgn="auto">
              <a:spcAft>
                <a:spcPts val="0"/>
              </a:spcAft>
              <a:buFont typeface="+mj-lt"/>
              <a:buAutoNum type="arabicPeriod"/>
              <a:defRPr/>
            </a:pPr>
            <a:r>
              <a:rPr lang="id-ID" dirty="0" smtClean="0"/>
              <a:t>Biaya overhead pabrik tetap </a:t>
            </a:r>
            <a:r>
              <a:rPr lang="id-ID" dirty="0" smtClean="0">
                <a:sym typeface="Wingdings" pitchFamily="2" charset="2"/>
              </a:rPr>
              <a:t> BOP yang tidak berubah dalam kisar perubahan volume kegiatan tertentu.</a:t>
            </a:r>
          </a:p>
          <a:p>
            <a:pPr marL="514350" indent="-514350" algn="just" fontAlgn="auto">
              <a:spcAft>
                <a:spcPts val="0"/>
              </a:spcAft>
              <a:buFont typeface="+mj-lt"/>
              <a:buAutoNum type="arabicPeriod"/>
              <a:defRPr/>
            </a:pPr>
            <a:r>
              <a:rPr lang="id-ID" dirty="0" smtClean="0">
                <a:sym typeface="Wingdings" pitchFamily="2" charset="2"/>
              </a:rPr>
              <a:t>Biaya overhead pabrik variabel  BOP yang berubah sebanding dengan perubahan volume kegiatan.</a:t>
            </a:r>
          </a:p>
          <a:p>
            <a:pPr marL="514350" indent="-514350" algn="just" fontAlgn="auto">
              <a:spcAft>
                <a:spcPts val="0"/>
              </a:spcAft>
              <a:buFont typeface="+mj-lt"/>
              <a:buAutoNum type="arabicPeriod"/>
              <a:defRPr/>
            </a:pPr>
            <a:r>
              <a:rPr lang="id-ID" dirty="0" smtClean="0">
                <a:sym typeface="Wingdings" pitchFamily="2" charset="2"/>
              </a:rPr>
              <a:t>Biaya overhead pabrik semivariabel  BOP yang berubah tidak sebanding dengan perubahan volume kegiatan.</a:t>
            </a:r>
          </a:p>
          <a:p>
            <a:pPr marL="514350" indent="-514350" fontAlgn="auto">
              <a:spcAft>
                <a:spcPts val="0"/>
              </a:spcAft>
              <a:buFont typeface="Wingdings"/>
              <a:buNone/>
              <a:defRPr/>
            </a:pPr>
            <a:endParaRPr lang="id-ID" dirty="0" smtClean="0">
              <a:sym typeface="Wingdings" pitchFamily="2" charset="2"/>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612775" y="228600"/>
            <a:ext cx="8153400" cy="990600"/>
          </a:xfrm>
        </p:spPr>
        <p:txBody>
          <a:bodyPr>
            <a:normAutofit fontScale="90000"/>
          </a:bodyPr>
          <a:lstStyle/>
          <a:p>
            <a:pPr>
              <a:defRPr/>
            </a:pPr>
            <a:r>
              <a:rPr lang="id-ID" sz="3200" b="1" dirty="0" smtClean="0">
                <a:solidFill>
                  <a:schemeClr val="tx1"/>
                </a:solidFill>
              </a:rPr>
              <a:t>Penggolongan Biaya Overhead Pabrik menurut hubungannya dengan Departemen</a:t>
            </a:r>
            <a:endParaRPr lang="en-US" sz="3200" b="1" dirty="0" smtClean="0">
              <a:solidFill>
                <a:schemeClr val="tx1"/>
              </a:solidFill>
            </a:endParaRPr>
          </a:p>
        </p:txBody>
      </p:sp>
      <p:sp>
        <p:nvSpPr>
          <p:cNvPr id="3" name="Content Placeholder 2"/>
          <p:cNvSpPr>
            <a:spLocks noGrp="1"/>
          </p:cNvSpPr>
          <p:nvPr>
            <p:ph idx="1"/>
          </p:nvPr>
        </p:nvSpPr>
        <p:spPr>
          <a:xfrm>
            <a:off x="612775" y="1428736"/>
            <a:ext cx="8153400" cy="5000660"/>
          </a:xfrm>
          <a:ln>
            <a:miter lim="800000"/>
            <a:headEnd/>
            <a:tailEnd/>
          </a:ln>
        </p:spPr>
        <p:style>
          <a:lnRef idx="1">
            <a:schemeClr val="accent6"/>
          </a:lnRef>
          <a:fillRef idx="2">
            <a:schemeClr val="accent6"/>
          </a:fillRef>
          <a:effectRef idx="1">
            <a:schemeClr val="accent6"/>
          </a:effectRef>
          <a:fontRef idx="minor">
            <a:schemeClr val="dk1"/>
          </a:fontRef>
        </p:style>
        <p:txBody>
          <a:bodyPr>
            <a:noAutofit/>
          </a:bodyPr>
          <a:lstStyle/>
          <a:p>
            <a:pPr marL="320040" indent="-320040" algn="just" fontAlgn="auto">
              <a:spcAft>
                <a:spcPts val="0"/>
              </a:spcAft>
              <a:buFont typeface="Wingdings"/>
              <a:buNone/>
              <a:defRPr/>
            </a:pPr>
            <a:r>
              <a:rPr lang="id-ID" sz="2800" dirty="0" smtClean="0"/>
              <a:t>Digolongkan menjadi dua kelompok:</a:t>
            </a:r>
          </a:p>
          <a:p>
            <a:pPr marL="514350" indent="-514350" algn="just" fontAlgn="auto">
              <a:spcAft>
                <a:spcPts val="1200"/>
              </a:spcAft>
              <a:buFont typeface="+mj-lt"/>
              <a:buAutoNum type="arabicPeriod"/>
              <a:defRPr/>
            </a:pPr>
            <a:r>
              <a:rPr lang="id-ID" sz="2800" dirty="0" smtClean="0"/>
              <a:t>BOP langsung departemen </a:t>
            </a:r>
            <a:r>
              <a:rPr lang="id-ID" sz="2800" dirty="0" smtClean="0">
                <a:sym typeface="Wingdings" pitchFamily="2" charset="2"/>
              </a:rPr>
              <a:t> BOP yang terjadi dalam departemen tertentu dan manfaatnya hanya dinikmati oleh departemen tersebut. Contoh: gaji mandor departemen produksi, biaya depresiasi mesin dan biaya bahan penolong.</a:t>
            </a:r>
          </a:p>
          <a:p>
            <a:pPr marL="514350" indent="-514350" algn="just" fontAlgn="auto">
              <a:spcAft>
                <a:spcPts val="0"/>
              </a:spcAft>
              <a:buFont typeface="+mj-lt"/>
              <a:buAutoNum type="arabicPeriod"/>
              <a:defRPr/>
            </a:pPr>
            <a:r>
              <a:rPr lang="id-ID" sz="2800" dirty="0" smtClean="0">
                <a:sym typeface="Wingdings" pitchFamily="2" charset="2"/>
              </a:rPr>
              <a:t>BOP tidak langsung departemen  BOP yang manfaatnya dinikmati oleh lebih dari satu departemen. Contoh: biaya depresiasi, pemeliharaan dan asuransi gedung pabrik (apabila gedung pabrik digunakan oleh beberapa departemen produksi).</a:t>
            </a:r>
            <a:endParaRPr lang="en-US" sz="2800" dirty="0"/>
          </a:p>
        </p:txBody>
      </p:sp>
    </p:spTree>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2500</TotalTime>
  <Words>2258</Words>
  <Application>Microsoft Office PowerPoint</Application>
  <PresentationFormat>On-screen Show (4:3)</PresentationFormat>
  <Paragraphs>225</Paragraphs>
  <Slides>40</Slides>
  <Notes>2</Notes>
  <HiddenSlides>0</HiddenSlides>
  <MMClips>0</MMClips>
  <ScaleCrop>false</ScaleCrop>
  <HeadingPairs>
    <vt:vector size="8" baseType="variant">
      <vt:variant>
        <vt:lpstr>Fonts Used</vt:lpstr>
      </vt:variant>
      <vt:variant>
        <vt:i4>11</vt:i4>
      </vt:variant>
      <vt:variant>
        <vt:lpstr>Theme</vt:lpstr>
      </vt:variant>
      <vt:variant>
        <vt:i4>1</vt:i4>
      </vt:variant>
      <vt:variant>
        <vt:lpstr>Embedded OLE Servers</vt:lpstr>
      </vt:variant>
      <vt:variant>
        <vt:i4>2</vt:i4>
      </vt:variant>
      <vt:variant>
        <vt:lpstr>Slide Titles</vt:lpstr>
      </vt:variant>
      <vt:variant>
        <vt:i4>40</vt:i4>
      </vt:variant>
    </vt:vector>
  </HeadingPairs>
  <TitlesOfParts>
    <vt:vector size="54" baseType="lpstr">
      <vt:lpstr>Arial</vt:lpstr>
      <vt:lpstr>Book Antiqua</vt:lpstr>
      <vt:lpstr>Calibri</vt:lpstr>
      <vt:lpstr>Gill Sans MT</vt:lpstr>
      <vt:lpstr>Monotype Corsiva</vt:lpstr>
      <vt:lpstr>Papyrus</vt:lpstr>
      <vt:lpstr>Times New Roman</vt:lpstr>
      <vt:lpstr>Trebuchet MS</vt:lpstr>
      <vt:lpstr>Wingdings</vt:lpstr>
      <vt:lpstr>Wingdings 2</vt:lpstr>
      <vt:lpstr>Wingdings 3</vt:lpstr>
      <vt:lpstr>Facet</vt:lpstr>
      <vt:lpstr>Equation</vt:lpstr>
      <vt:lpstr>Worksheet</vt:lpstr>
      <vt:lpstr>PowerPoint Presentation</vt:lpstr>
      <vt:lpstr>Biaya Overhead Pabrik</vt:lpstr>
      <vt:lpstr>Karakteristik BOP</vt:lpstr>
      <vt:lpstr>PENGGOLONGAN BIAYA OVERHEAD PABRIK</vt:lpstr>
      <vt:lpstr>Penggolongan BOP menurut sifatnya</vt:lpstr>
      <vt:lpstr>PowerPoint Presentation</vt:lpstr>
      <vt:lpstr>PowerPoint Presentation</vt:lpstr>
      <vt:lpstr>Penggolongan BOP menurut perilakunya dalam hubungan dengan perubahan volume produksi</vt:lpstr>
      <vt:lpstr>Penggolongan Biaya Overhead Pabrik menurut hubungannya dengan Departemen</vt:lpstr>
      <vt:lpstr>Tujuan menentukan dasar tarif</vt:lpstr>
      <vt:lpstr>Manfaat tarif BOP </vt:lpstr>
      <vt:lpstr>LANGKAH-LANGKAH PENENTUAN TARIF BOP</vt:lpstr>
      <vt:lpstr>Menyusun Anggaran Biaya Overhead Pabrik</vt:lpstr>
      <vt:lpstr>KAPASITAS PRAKTIS</vt:lpstr>
      <vt:lpstr>KAPASITAS NORMAL</vt:lpstr>
      <vt:lpstr>KAPASITAS SESUNGGUHNYA YANG DIHARAPKAN</vt:lpstr>
      <vt:lpstr>Faktor-faktor yang harus dipertimbangkan dalam penentuan tarip BOP </vt:lpstr>
      <vt:lpstr>Dasar Pembebanan Biaya Overhead Pabrik</vt:lpstr>
      <vt:lpstr>Dasar yang Digunakan untuk Pembebanan BOP</vt:lpstr>
      <vt:lpstr>Satuan Produk</vt:lpstr>
      <vt:lpstr>Biaya Bahan Baku</vt:lpstr>
      <vt:lpstr>Biaya Tenaga Kerja</vt:lpstr>
      <vt:lpstr>Jam Tenaga Kerja Langsung</vt:lpstr>
      <vt:lpstr>Jam Mesin</vt:lpstr>
      <vt:lpstr>Tingkat pemilihan aktivitas </vt:lpstr>
      <vt:lpstr>Perhitungan Tarif BOP</vt:lpstr>
      <vt:lpstr>MENGHITUNG TARIF BIAYA OVERHEAD PABRIK</vt:lpstr>
      <vt:lpstr>Perhitungan tarif BOP</vt:lpstr>
      <vt:lpstr>Anggaran B.FOH</vt:lpstr>
      <vt:lpstr>Perhitungan Tarif FOH</vt:lpstr>
      <vt:lpstr>Penggunaan tarif overhead pabrik ditentukan dimuka </vt:lpstr>
      <vt:lpstr>PEMBEBANAN BOP KEPADA PRODUK ATAS DASAR TARIF</vt:lpstr>
      <vt:lpstr>Biaya Overhead  Sesungguhnya</vt:lpstr>
      <vt:lpstr>PENGUMPULAN BOP SESUNGGUHNYA</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BIAYA OVERHEAD PABRIK</dc:title>
  <dc:creator>surisman</dc:creator>
  <cp:lastModifiedBy>Yusdianto(yusdianto@lxintl.co.kr)</cp:lastModifiedBy>
  <cp:revision>139</cp:revision>
  <dcterms:created xsi:type="dcterms:W3CDTF">2015-10-04T04:12:09Z</dcterms:created>
  <dcterms:modified xsi:type="dcterms:W3CDTF">2022-10-30T01:07:48Z</dcterms:modified>
</cp:coreProperties>
</file>